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21"/>
  </p:notesMasterIdLst>
  <p:sldIdLst>
    <p:sldId id="1458" r:id="rId2"/>
    <p:sldId id="1517" r:id="rId3"/>
    <p:sldId id="2748" r:id="rId4"/>
    <p:sldId id="1461" r:id="rId5"/>
    <p:sldId id="5400" r:id="rId6"/>
    <p:sldId id="5425" r:id="rId7"/>
    <p:sldId id="5393" r:id="rId8"/>
    <p:sldId id="1460" r:id="rId9"/>
    <p:sldId id="5401" r:id="rId10"/>
    <p:sldId id="5419" r:id="rId11"/>
    <p:sldId id="5420" r:id="rId12"/>
    <p:sldId id="5421" r:id="rId13"/>
    <p:sldId id="5387" r:id="rId14"/>
    <p:sldId id="5392" r:id="rId15"/>
    <p:sldId id="5416" r:id="rId16"/>
    <p:sldId id="5413" r:id="rId17"/>
    <p:sldId id="5423" r:id="rId18"/>
    <p:sldId id="5424" r:id="rId19"/>
    <p:sldId id="334" r:id="rId20"/>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266"/>
    <p:restoredTop sz="94698"/>
  </p:normalViewPr>
  <p:slideViewPr>
    <p:cSldViewPr snapToGrid="0">
      <p:cViewPr varScale="1">
        <p:scale>
          <a:sx n="195" d="100"/>
          <a:sy n="195" d="100"/>
        </p:scale>
        <p:origin x="2352" y="192"/>
      </p:cViewPr>
      <p:guideLst/>
    </p:cSldViewPr>
  </p:slideViewPr>
  <p:notesTextViewPr>
    <p:cViewPr>
      <p:scale>
        <a:sx n="1" d="1"/>
        <a:sy n="1" d="1"/>
      </p:scale>
      <p:origin x="0" y="0"/>
    </p:cViewPr>
  </p:notesTextViewPr>
  <p:sorterViewPr>
    <p:cViewPr>
      <p:scale>
        <a:sx n="136" d="100"/>
        <a:sy n="13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DCA0E5-8421-7547-B3D5-655E4CB6C33D}" type="doc">
      <dgm:prSet loTypeId="urn:microsoft.com/office/officeart/2005/8/layout/hChevron3" loCatId="list" qsTypeId="urn:microsoft.com/office/officeart/2005/8/quickstyle/simple1" qsCatId="simple" csTypeId="urn:microsoft.com/office/officeart/2005/8/colors/accent0_2" csCatId="mainScheme" phldr="1"/>
      <dgm:spPr/>
      <dgm:t>
        <a:bodyPr/>
        <a:lstStyle/>
        <a:p>
          <a:endParaRPr lang="en-US"/>
        </a:p>
      </dgm:t>
    </dgm:pt>
    <dgm:pt modelId="{1DA56D3A-FFFB-EC44-8A8F-62CF0954F90A}">
      <dgm:prSet custT="1"/>
      <dgm:spPr/>
      <dgm:t>
        <a:bodyPr/>
        <a:lstStyle/>
        <a:p>
          <a:pPr rtl="0"/>
          <a:r>
            <a:rPr lang="en-US" sz="1200"/>
            <a:t>Networks of computers</a:t>
          </a:r>
        </a:p>
      </dgm:t>
    </dgm:pt>
    <dgm:pt modelId="{E45CC8F5-A703-D546-B1AA-A542A36A90B3}" type="parTrans" cxnId="{07F424D9-D4AF-1B4E-AD84-FA18113089F2}">
      <dgm:prSet/>
      <dgm:spPr/>
      <dgm:t>
        <a:bodyPr/>
        <a:lstStyle/>
        <a:p>
          <a:endParaRPr lang="en-US" sz="1200"/>
        </a:p>
      </dgm:t>
    </dgm:pt>
    <dgm:pt modelId="{8700D883-9BF2-A549-960C-F829E2BBF3B5}" type="sibTrans" cxnId="{07F424D9-D4AF-1B4E-AD84-FA18113089F2}">
      <dgm:prSet/>
      <dgm:spPr/>
      <dgm:t>
        <a:bodyPr/>
        <a:lstStyle/>
        <a:p>
          <a:endParaRPr lang="en-US" sz="1200"/>
        </a:p>
      </dgm:t>
    </dgm:pt>
    <dgm:pt modelId="{C6F6CE0A-E88E-6F42-B9A6-99E6709D36E6}">
      <dgm:prSet custT="1"/>
      <dgm:spPr/>
      <dgm:t>
        <a:bodyPr/>
        <a:lstStyle/>
        <a:p>
          <a:pPr rtl="0"/>
          <a:r>
            <a:rPr lang="en-US" sz="1200"/>
            <a:t>Cluster computers</a:t>
          </a:r>
        </a:p>
      </dgm:t>
    </dgm:pt>
    <dgm:pt modelId="{E09C280F-2B09-BE49-9C40-FA03C4A9A08A}" type="parTrans" cxnId="{13FCD89D-95A2-2E45-A9A5-CCA6AD9FEF9A}">
      <dgm:prSet/>
      <dgm:spPr/>
      <dgm:t>
        <a:bodyPr/>
        <a:lstStyle/>
        <a:p>
          <a:endParaRPr lang="en-US" sz="1200"/>
        </a:p>
      </dgm:t>
    </dgm:pt>
    <dgm:pt modelId="{3ACD1AB9-0519-F144-80C6-5F16A458781E}" type="sibTrans" cxnId="{13FCD89D-95A2-2E45-A9A5-CCA6AD9FEF9A}">
      <dgm:prSet/>
      <dgm:spPr/>
      <dgm:t>
        <a:bodyPr/>
        <a:lstStyle/>
        <a:p>
          <a:endParaRPr lang="en-US" sz="1200"/>
        </a:p>
      </dgm:t>
    </dgm:pt>
    <dgm:pt modelId="{C7B752FB-A510-1745-BD84-DCEB14133564}">
      <dgm:prSet custT="1"/>
      <dgm:spPr/>
      <dgm:t>
        <a:bodyPr/>
        <a:lstStyle/>
        <a:p>
          <a:pPr rtl="0"/>
          <a:r>
            <a:rPr lang="en-US" sz="1200"/>
            <a:t>GPUs</a:t>
          </a:r>
        </a:p>
      </dgm:t>
    </dgm:pt>
    <dgm:pt modelId="{4BDB2A0E-1D33-574F-82AD-64970BE86F62}" type="parTrans" cxnId="{9FCC25D3-851E-634F-8C31-C6639E786E00}">
      <dgm:prSet/>
      <dgm:spPr/>
      <dgm:t>
        <a:bodyPr/>
        <a:lstStyle/>
        <a:p>
          <a:endParaRPr lang="en-US" sz="1200"/>
        </a:p>
      </dgm:t>
    </dgm:pt>
    <dgm:pt modelId="{210817EC-6C55-C742-A066-778311B5D8EF}" type="sibTrans" cxnId="{9FCC25D3-851E-634F-8C31-C6639E786E00}">
      <dgm:prSet/>
      <dgm:spPr/>
      <dgm:t>
        <a:bodyPr/>
        <a:lstStyle/>
        <a:p>
          <a:endParaRPr lang="en-US" sz="1200"/>
        </a:p>
      </dgm:t>
    </dgm:pt>
    <dgm:pt modelId="{B92EE787-6E50-9A4A-9DBE-4ABFF5DEBB24}">
      <dgm:prSet custT="1"/>
      <dgm:spPr/>
      <dgm:t>
        <a:bodyPr/>
        <a:lstStyle/>
        <a:p>
          <a:pPr rtl="0"/>
          <a:r>
            <a:rPr lang="en-US" sz="1200"/>
            <a:t>HPC</a:t>
          </a:r>
        </a:p>
      </dgm:t>
    </dgm:pt>
    <dgm:pt modelId="{0C533BEC-0491-474E-8E0C-499FBE890C30}" type="parTrans" cxnId="{D7BEA1D8-E65F-DF4D-A0EB-1BADE264B8FB}">
      <dgm:prSet/>
      <dgm:spPr/>
      <dgm:t>
        <a:bodyPr/>
        <a:lstStyle/>
        <a:p>
          <a:endParaRPr lang="en-US" sz="1200"/>
        </a:p>
      </dgm:t>
    </dgm:pt>
    <dgm:pt modelId="{75F6FA95-C085-404C-8F0B-350F6290A8E7}" type="sibTrans" cxnId="{D7BEA1D8-E65F-DF4D-A0EB-1BADE264B8FB}">
      <dgm:prSet/>
      <dgm:spPr/>
      <dgm:t>
        <a:bodyPr/>
        <a:lstStyle/>
        <a:p>
          <a:endParaRPr lang="en-US" sz="1200"/>
        </a:p>
      </dgm:t>
    </dgm:pt>
    <dgm:pt modelId="{78B6F209-872F-944B-A7A7-A185C6CCAD6B}">
      <dgm:prSet custT="1"/>
      <dgm:spPr/>
      <dgm:t>
        <a:bodyPr/>
        <a:lstStyle/>
        <a:p>
          <a:pPr rtl="0"/>
          <a:r>
            <a:rPr lang="en-US" sz="1200"/>
            <a:t>Hybrid HPC CPU/GPU</a:t>
          </a:r>
        </a:p>
      </dgm:t>
    </dgm:pt>
    <dgm:pt modelId="{EC9B171B-35D8-C949-AD78-1D8DAA5C9FF4}" type="parTrans" cxnId="{152101D3-7BCB-A846-ACFC-8365002953E5}">
      <dgm:prSet/>
      <dgm:spPr/>
      <dgm:t>
        <a:bodyPr/>
        <a:lstStyle/>
        <a:p>
          <a:endParaRPr lang="en-US" sz="1200"/>
        </a:p>
      </dgm:t>
    </dgm:pt>
    <dgm:pt modelId="{A7C550BE-BA5A-454B-B386-417B6E1B4C7D}" type="sibTrans" cxnId="{152101D3-7BCB-A846-ACFC-8365002953E5}">
      <dgm:prSet/>
      <dgm:spPr/>
      <dgm:t>
        <a:bodyPr/>
        <a:lstStyle/>
        <a:p>
          <a:endParaRPr lang="en-US" sz="1200"/>
        </a:p>
      </dgm:t>
    </dgm:pt>
    <dgm:pt modelId="{5EE27DF7-94D2-ED49-B028-D216C835BFB2}">
      <dgm:prSet custT="1"/>
      <dgm:spPr/>
      <dgm:t>
        <a:bodyPr/>
        <a:lstStyle/>
        <a:p>
          <a:pPr rtl="0"/>
          <a:r>
            <a:rPr lang="en-US" sz="1200"/>
            <a:t>Neuromorphic</a:t>
          </a:r>
        </a:p>
        <a:p>
          <a:pPr rtl="0"/>
          <a:r>
            <a:rPr lang="en-US" sz="1200"/>
            <a:t>Quantum</a:t>
          </a:r>
        </a:p>
      </dgm:t>
    </dgm:pt>
    <dgm:pt modelId="{CFA01B35-E8B9-3E49-9AA2-7B032132D807}" type="parTrans" cxnId="{C3DED882-792B-CA43-993F-0157C0E32650}">
      <dgm:prSet/>
      <dgm:spPr/>
      <dgm:t>
        <a:bodyPr/>
        <a:lstStyle/>
        <a:p>
          <a:endParaRPr lang="en-US" sz="1200"/>
        </a:p>
      </dgm:t>
    </dgm:pt>
    <dgm:pt modelId="{9D0888D9-006B-E245-B2F4-DA78CAC98E59}" type="sibTrans" cxnId="{C3DED882-792B-CA43-993F-0157C0E32650}">
      <dgm:prSet/>
      <dgm:spPr/>
      <dgm:t>
        <a:bodyPr/>
        <a:lstStyle/>
        <a:p>
          <a:endParaRPr lang="en-US" sz="1200"/>
        </a:p>
      </dgm:t>
    </dgm:pt>
    <dgm:pt modelId="{140806A2-C890-F944-AAB6-DA2F3582B37A}" type="pres">
      <dgm:prSet presAssocID="{E3DCA0E5-8421-7547-B3D5-655E4CB6C33D}" presName="Name0" presStyleCnt="0">
        <dgm:presLayoutVars>
          <dgm:dir/>
          <dgm:resizeHandles val="exact"/>
        </dgm:presLayoutVars>
      </dgm:prSet>
      <dgm:spPr/>
    </dgm:pt>
    <dgm:pt modelId="{786E6D19-3443-E642-BBFB-87599722433F}" type="pres">
      <dgm:prSet presAssocID="{1DA56D3A-FFFB-EC44-8A8F-62CF0954F90A}" presName="parTxOnly" presStyleLbl="node1" presStyleIdx="0" presStyleCnt="6">
        <dgm:presLayoutVars>
          <dgm:bulletEnabled val="1"/>
        </dgm:presLayoutVars>
      </dgm:prSet>
      <dgm:spPr/>
    </dgm:pt>
    <dgm:pt modelId="{062BFF2A-61A0-094A-90C6-2B58E76A24AF}" type="pres">
      <dgm:prSet presAssocID="{8700D883-9BF2-A549-960C-F829E2BBF3B5}" presName="parSpace" presStyleCnt="0"/>
      <dgm:spPr/>
    </dgm:pt>
    <dgm:pt modelId="{481048F7-EE5B-5046-8248-41E36498F438}" type="pres">
      <dgm:prSet presAssocID="{C6F6CE0A-E88E-6F42-B9A6-99E6709D36E6}" presName="parTxOnly" presStyleLbl="node1" presStyleIdx="1" presStyleCnt="6">
        <dgm:presLayoutVars>
          <dgm:bulletEnabled val="1"/>
        </dgm:presLayoutVars>
      </dgm:prSet>
      <dgm:spPr/>
    </dgm:pt>
    <dgm:pt modelId="{365E42C5-E417-6643-9880-F71B293E6FED}" type="pres">
      <dgm:prSet presAssocID="{3ACD1AB9-0519-F144-80C6-5F16A458781E}" presName="parSpace" presStyleCnt="0"/>
      <dgm:spPr/>
    </dgm:pt>
    <dgm:pt modelId="{F00E0C72-2E7F-1247-B314-3970958DA8AD}" type="pres">
      <dgm:prSet presAssocID="{C7B752FB-A510-1745-BD84-DCEB14133564}" presName="parTxOnly" presStyleLbl="node1" presStyleIdx="2" presStyleCnt="6">
        <dgm:presLayoutVars>
          <dgm:bulletEnabled val="1"/>
        </dgm:presLayoutVars>
      </dgm:prSet>
      <dgm:spPr/>
    </dgm:pt>
    <dgm:pt modelId="{F427A496-5CCA-AD4A-824A-69DF0B770A5D}" type="pres">
      <dgm:prSet presAssocID="{210817EC-6C55-C742-A066-778311B5D8EF}" presName="parSpace" presStyleCnt="0"/>
      <dgm:spPr/>
    </dgm:pt>
    <dgm:pt modelId="{25C24F2E-811B-B54C-A22A-C232F69C8911}" type="pres">
      <dgm:prSet presAssocID="{B92EE787-6E50-9A4A-9DBE-4ABFF5DEBB24}" presName="parTxOnly" presStyleLbl="node1" presStyleIdx="3" presStyleCnt="6">
        <dgm:presLayoutVars>
          <dgm:bulletEnabled val="1"/>
        </dgm:presLayoutVars>
      </dgm:prSet>
      <dgm:spPr/>
    </dgm:pt>
    <dgm:pt modelId="{17A22FD8-F945-0040-B2DD-8D1B11D33188}" type="pres">
      <dgm:prSet presAssocID="{75F6FA95-C085-404C-8F0B-350F6290A8E7}" presName="parSpace" presStyleCnt="0"/>
      <dgm:spPr/>
    </dgm:pt>
    <dgm:pt modelId="{300AF2AA-F80F-6244-B6F7-91513DC6FEFA}" type="pres">
      <dgm:prSet presAssocID="{78B6F209-872F-944B-A7A7-A185C6CCAD6B}" presName="parTxOnly" presStyleLbl="node1" presStyleIdx="4" presStyleCnt="6">
        <dgm:presLayoutVars>
          <dgm:bulletEnabled val="1"/>
        </dgm:presLayoutVars>
      </dgm:prSet>
      <dgm:spPr/>
    </dgm:pt>
    <dgm:pt modelId="{E2272440-C89F-2548-97DA-2EA47764CDA1}" type="pres">
      <dgm:prSet presAssocID="{A7C550BE-BA5A-454B-B386-417B6E1B4C7D}" presName="parSpace" presStyleCnt="0"/>
      <dgm:spPr/>
    </dgm:pt>
    <dgm:pt modelId="{3854DCB3-47BB-C247-8A2E-BA63A81AB505}" type="pres">
      <dgm:prSet presAssocID="{5EE27DF7-94D2-ED49-B028-D216C835BFB2}" presName="parTxOnly" presStyleLbl="node1" presStyleIdx="5" presStyleCnt="6">
        <dgm:presLayoutVars>
          <dgm:bulletEnabled val="1"/>
        </dgm:presLayoutVars>
      </dgm:prSet>
      <dgm:spPr/>
    </dgm:pt>
  </dgm:ptLst>
  <dgm:cxnLst>
    <dgm:cxn modelId="{3DDAC41D-5394-0A4C-9B2A-45C31356EF49}" type="presOf" srcId="{B92EE787-6E50-9A4A-9DBE-4ABFF5DEBB24}" destId="{25C24F2E-811B-B54C-A22A-C232F69C8911}" srcOrd="0" destOrd="0" presId="urn:microsoft.com/office/officeart/2005/8/layout/hChevron3"/>
    <dgm:cxn modelId="{3368B548-8510-8B42-AF4A-5570CDC3E38A}" type="presOf" srcId="{1DA56D3A-FFFB-EC44-8A8F-62CF0954F90A}" destId="{786E6D19-3443-E642-BBFB-87599722433F}" srcOrd="0" destOrd="0" presId="urn:microsoft.com/office/officeart/2005/8/layout/hChevron3"/>
    <dgm:cxn modelId="{B33D7372-8325-C545-9477-E712AC1DB3EE}" type="presOf" srcId="{5EE27DF7-94D2-ED49-B028-D216C835BFB2}" destId="{3854DCB3-47BB-C247-8A2E-BA63A81AB505}" srcOrd="0" destOrd="0" presId="urn:microsoft.com/office/officeart/2005/8/layout/hChevron3"/>
    <dgm:cxn modelId="{C3DED882-792B-CA43-993F-0157C0E32650}" srcId="{E3DCA0E5-8421-7547-B3D5-655E4CB6C33D}" destId="{5EE27DF7-94D2-ED49-B028-D216C835BFB2}" srcOrd="5" destOrd="0" parTransId="{CFA01B35-E8B9-3E49-9AA2-7B032132D807}" sibTransId="{9D0888D9-006B-E245-B2F4-DA78CAC98E59}"/>
    <dgm:cxn modelId="{66247296-E841-5A4D-AFDE-321EAF5C4608}" type="presOf" srcId="{E3DCA0E5-8421-7547-B3D5-655E4CB6C33D}" destId="{140806A2-C890-F944-AAB6-DA2F3582B37A}" srcOrd="0" destOrd="0" presId="urn:microsoft.com/office/officeart/2005/8/layout/hChevron3"/>
    <dgm:cxn modelId="{13FCD89D-95A2-2E45-A9A5-CCA6AD9FEF9A}" srcId="{E3DCA0E5-8421-7547-B3D5-655E4CB6C33D}" destId="{C6F6CE0A-E88E-6F42-B9A6-99E6709D36E6}" srcOrd="1" destOrd="0" parTransId="{E09C280F-2B09-BE49-9C40-FA03C4A9A08A}" sibTransId="{3ACD1AB9-0519-F144-80C6-5F16A458781E}"/>
    <dgm:cxn modelId="{B45A80AA-E798-5D41-9CED-5C7A012B2D5C}" type="presOf" srcId="{C6F6CE0A-E88E-6F42-B9A6-99E6709D36E6}" destId="{481048F7-EE5B-5046-8248-41E36498F438}" srcOrd="0" destOrd="0" presId="urn:microsoft.com/office/officeart/2005/8/layout/hChevron3"/>
    <dgm:cxn modelId="{6E0865C2-DDA7-FC48-8718-BF7F635E13C7}" type="presOf" srcId="{78B6F209-872F-944B-A7A7-A185C6CCAD6B}" destId="{300AF2AA-F80F-6244-B6F7-91513DC6FEFA}" srcOrd="0" destOrd="0" presId="urn:microsoft.com/office/officeart/2005/8/layout/hChevron3"/>
    <dgm:cxn modelId="{152101D3-7BCB-A846-ACFC-8365002953E5}" srcId="{E3DCA0E5-8421-7547-B3D5-655E4CB6C33D}" destId="{78B6F209-872F-944B-A7A7-A185C6CCAD6B}" srcOrd="4" destOrd="0" parTransId="{EC9B171B-35D8-C949-AD78-1D8DAA5C9FF4}" sibTransId="{A7C550BE-BA5A-454B-B386-417B6E1B4C7D}"/>
    <dgm:cxn modelId="{9FCC25D3-851E-634F-8C31-C6639E786E00}" srcId="{E3DCA0E5-8421-7547-B3D5-655E4CB6C33D}" destId="{C7B752FB-A510-1745-BD84-DCEB14133564}" srcOrd="2" destOrd="0" parTransId="{4BDB2A0E-1D33-574F-82AD-64970BE86F62}" sibTransId="{210817EC-6C55-C742-A066-778311B5D8EF}"/>
    <dgm:cxn modelId="{D7BEA1D8-E65F-DF4D-A0EB-1BADE264B8FB}" srcId="{E3DCA0E5-8421-7547-B3D5-655E4CB6C33D}" destId="{B92EE787-6E50-9A4A-9DBE-4ABFF5DEBB24}" srcOrd="3" destOrd="0" parTransId="{0C533BEC-0491-474E-8E0C-499FBE890C30}" sibTransId="{75F6FA95-C085-404C-8F0B-350F6290A8E7}"/>
    <dgm:cxn modelId="{07F424D9-D4AF-1B4E-AD84-FA18113089F2}" srcId="{E3DCA0E5-8421-7547-B3D5-655E4CB6C33D}" destId="{1DA56D3A-FFFB-EC44-8A8F-62CF0954F90A}" srcOrd="0" destOrd="0" parTransId="{E45CC8F5-A703-D546-B1AA-A542A36A90B3}" sibTransId="{8700D883-9BF2-A549-960C-F829E2BBF3B5}"/>
    <dgm:cxn modelId="{5D0873ED-434E-BA4A-94FD-C7BE1B49356C}" type="presOf" srcId="{C7B752FB-A510-1745-BD84-DCEB14133564}" destId="{F00E0C72-2E7F-1247-B314-3970958DA8AD}" srcOrd="0" destOrd="0" presId="urn:microsoft.com/office/officeart/2005/8/layout/hChevron3"/>
    <dgm:cxn modelId="{770753BA-CA38-0141-9A73-63ABA62CDAA5}" type="presParOf" srcId="{140806A2-C890-F944-AAB6-DA2F3582B37A}" destId="{786E6D19-3443-E642-BBFB-87599722433F}" srcOrd="0" destOrd="0" presId="urn:microsoft.com/office/officeart/2005/8/layout/hChevron3"/>
    <dgm:cxn modelId="{2FCE915C-A7F0-F449-874A-82DCCF20BA60}" type="presParOf" srcId="{140806A2-C890-F944-AAB6-DA2F3582B37A}" destId="{062BFF2A-61A0-094A-90C6-2B58E76A24AF}" srcOrd="1" destOrd="0" presId="urn:microsoft.com/office/officeart/2005/8/layout/hChevron3"/>
    <dgm:cxn modelId="{57D5AC45-4D5E-C041-BACB-5097D0C26482}" type="presParOf" srcId="{140806A2-C890-F944-AAB6-DA2F3582B37A}" destId="{481048F7-EE5B-5046-8248-41E36498F438}" srcOrd="2" destOrd="0" presId="urn:microsoft.com/office/officeart/2005/8/layout/hChevron3"/>
    <dgm:cxn modelId="{21AC388F-8E63-FE43-8D65-1FC22A8DFCA5}" type="presParOf" srcId="{140806A2-C890-F944-AAB6-DA2F3582B37A}" destId="{365E42C5-E417-6643-9880-F71B293E6FED}" srcOrd="3" destOrd="0" presId="urn:microsoft.com/office/officeart/2005/8/layout/hChevron3"/>
    <dgm:cxn modelId="{D7CC4F7B-81E8-8042-851C-6FE6ABF881B8}" type="presParOf" srcId="{140806A2-C890-F944-AAB6-DA2F3582B37A}" destId="{F00E0C72-2E7F-1247-B314-3970958DA8AD}" srcOrd="4" destOrd="0" presId="urn:microsoft.com/office/officeart/2005/8/layout/hChevron3"/>
    <dgm:cxn modelId="{CEF10DDB-F142-C04E-857C-2D0168E02D93}" type="presParOf" srcId="{140806A2-C890-F944-AAB6-DA2F3582B37A}" destId="{F427A496-5CCA-AD4A-824A-69DF0B770A5D}" srcOrd="5" destOrd="0" presId="urn:microsoft.com/office/officeart/2005/8/layout/hChevron3"/>
    <dgm:cxn modelId="{4F63BA62-E6A3-954B-9D72-FF65478096D5}" type="presParOf" srcId="{140806A2-C890-F944-AAB6-DA2F3582B37A}" destId="{25C24F2E-811B-B54C-A22A-C232F69C8911}" srcOrd="6" destOrd="0" presId="urn:microsoft.com/office/officeart/2005/8/layout/hChevron3"/>
    <dgm:cxn modelId="{8A4E3EF3-8793-8D40-9E73-78D5B32FE7CF}" type="presParOf" srcId="{140806A2-C890-F944-AAB6-DA2F3582B37A}" destId="{17A22FD8-F945-0040-B2DD-8D1B11D33188}" srcOrd="7" destOrd="0" presId="urn:microsoft.com/office/officeart/2005/8/layout/hChevron3"/>
    <dgm:cxn modelId="{1868BEE9-30DA-B143-8BD0-9CBBDFF0A599}" type="presParOf" srcId="{140806A2-C890-F944-AAB6-DA2F3582B37A}" destId="{300AF2AA-F80F-6244-B6F7-91513DC6FEFA}" srcOrd="8" destOrd="0" presId="urn:microsoft.com/office/officeart/2005/8/layout/hChevron3"/>
    <dgm:cxn modelId="{FC3CC78E-473D-3B4D-B07B-5754E7A87F58}" type="presParOf" srcId="{140806A2-C890-F944-AAB6-DA2F3582B37A}" destId="{E2272440-C89F-2548-97DA-2EA47764CDA1}" srcOrd="9" destOrd="0" presId="urn:microsoft.com/office/officeart/2005/8/layout/hChevron3"/>
    <dgm:cxn modelId="{97E016BC-332E-F14D-A2D2-252EFC203283}" type="presParOf" srcId="{140806A2-C890-F944-AAB6-DA2F3582B37A}" destId="{3854DCB3-47BB-C247-8A2E-BA63A81AB505}" srcOrd="10"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B44C94-F5E0-104C-BC43-317022086F32}" type="doc">
      <dgm:prSet loTypeId="urn:microsoft.com/office/officeart/2008/layout/BendingPictureCaptionList" loCatId="list" qsTypeId="urn:microsoft.com/office/officeart/2005/8/quickstyle/simple1" qsCatId="simple" csTypeId="urn:microsoft.com/office/officeart/2005/8/colors/accent1_2" csCatId="accent1" phldr="1"/>
      <dgm:spPr/>
      <dgm:t>
        <a:bodyPr/>
        <a:lstStyle/>
        <a:p>
          <a:endParaRPr lang="en-US"/>
        </a:p>
      </dgm:t>
    </dgm:pt>
    <dgm:pt modelId="{4FEB72CE-991A-DF45-9E40-965513493EEA}">
      <dgm:prSet/>
      <dgm:spPr/>
      <dgm:t>
        <a:bodyPr/>
        <a:lstStyle/>
        <a:p>
          <a:r>
            <a:rPr lang="en-US" dirty="0"/>
            <a:t>Large Language Model </a:t>
          </a:r>
        </a:p>
      </dgm:t>
    </dgm:pt>
    <dgm:pt modelId="{E4C89285-559C-A444-983A-CFA508E6765D}" type="parTrans" cxnId="{7A93A3C4-C886-6B4D-9665-F1A9EEDF2FD9}">
      <dgm:prSet/>
      <dgm:spPr/>
      <dgm:t>
        <a:bodyPr/>
        <a:lstStyle/>
        <a:p>
          <a:endParaRPr lang="en-US"/>
        </a:p>
      </dgm:t>
    </dgm:pt>
    <dgm:pt modelId="{B94E7E38-E37D-6F41-86C0-39B5B8DC6511}" type="sibTrans" cxnId="{7A93A3C4-C886-6B4D-9665-F1A9EEDF2FD9}">
      <dgm:prSet/>
      <dgm:spPr/>
      <dgm:t>
        <a:bodyPr/>
        <a:lstStyle/>
        <a:p>
          <a:endParaRPr lang="en-US"/>
        </a:p>
      </dgm:t>
    </dgm:pt>
    <dgm:pt modelId="{DECB90ED-DEAA-B248-A9AD-66843779B7D9}">
      <dgm:prSet/>
      <dgm:spPr/>
      <dgm:t>
        <a:bodyPr/>
        <a:lstStyle/>
        <a:p>
          <a:r>
            <a:rPr lang="en-US" dirty="0"/>
            <a:t>What word comes next?</a:t>
          </a:r>
        </a:p>
      </dgm:t>
    </dgm:pt>
    <dgm:pt modelId="{05E54021-D1EE-FA4C-8BEA-075937E75FDD}" type="parTrans" cxnId="{0A65025F-4F96-B340-AB82-B817B4261F62}">
      <dgm:prSet/>
      <dgm:spPr/>
      <dgm:t>
        <a:bodyPr/>
        <a:lstStyle/>
        <a:p>
          <a:endParaRPr lang="en-US"/>
        </a:p>
      </dgm:t>
    </dgm:pt>
    <dgm:pt modelId="{147372D8-9458-094E-ADC7-CA4DBFCF3623}" type="sibTrans" cxnId="{0A65025F-4F96-B340-AB82-B817B4261F62}">
      <dgm:prSet/>
      <dgm:spPr/>
      <dgm:t>
        <a:bodyPr/>
        <a:lstStyle/>
        <a:p>
          <a:endParaRPr lang="en-US"/>
        </a:p>
      </dgm:t>
    </dgm:pt>
    <dgm:pt modelId="{C32C1391-46E5-CE47-9312-47A984FD3A93}">
      <dgm:prSet/>
      <dgm:spPr/>
      <dgm:t>
        <a:bodyPr/>
        <a:lstStyle/>
        <a:p>
          <a:r>
            <a:rPr lang="en-US" dirty="0"/>
            <a:t>Learning from graphs</a:t>
          </a:r>
        </a:p>
      </dgm:t>
    </dgm:pt>
    <dgm:pt modelId="{8CC5B7AC-0CF3-F44D-9CA5-EBC23C9108A6}" type="parTrans" cxnId="{7DFF93B5-9BF4-FA4C-9536-104A6E3749C3}">
      <dgm:prSet/>
      <dgm:spPr/>
      <dgm:t>
        <a:bodyPr/>
        <a:lstStyle/>
        <a:p>
          <a:endParaRPr lang="en-US"/>
        </a:p>
      </dgm:t>
    </dgm:pt>
    <dgm:pt modelId="{6B688F20-485F-0C4B-802D-6BE4EE286049}" type="sibTrans" cxnId="{7DFF93B5-9BF4-FA4C-9536-104A6E3749C3}">
      <dgm:prSet/>
      <dgm:spPr/>
      <dgm:t>
        <a:bodyPr/>
        <a:lstStyle/>
        <a:p>
          <a:endParaRPr lang="en-US"/>
        </a:p>
      </dgm:t>
    </dgm:pt>
    <dgm:pt modelId="{F7D4AABB-1EA1-7842-BD84-2B81B738211D}">
      <dgm:prSet/>
      <dgm:spPr/>
      <dgm:t>
        <a:bodyPr/>
        <a:lstStyle/>
        <a:p>
          <a:r>
            <a:rPr lang="en-US" dirty="0"/>
            <a:t>Does this person fit in my social network?</a:t>
          </a:r>
        </a:p>
      </dgm:t>
    </dgm:pt>
    <dgm:pt modelId="{EA99F001-1F53-1B41-9545-AB7A9F57AB63}" type="parTrans" cxnId="{C2390C8B-42F4-9D47-8E98-61FEDB3AF8C6}">
      <dgm:prSet/>
      <dgm:spPr/>
      <dgm:t>
        <a:bodyPr/>
        <a:lstStyle/>
        <a:p>
          <a:endParaRPr lang="en-US"/>
        </a:p>
      </dgm:t>
    </dgm:pt>
    <dgm:pt modelId="{BF6DFB89-CA4E-1040-95FB-9CB9D6F90450}" type="sibTrans" cxnId="{C2390C8B-42F4-9D47-8E98-61FEDB3AF8C6}">
      <dgm:prSet/>
      <dgm:spPr/>
      <dgm:t>
        <a:bodyPr/>
        <a:lstStyle/>
        <a:p>
          <a:endParaRPr lang="en-US"/>
        </a:p>
      </dgm:t>
    </dgm:pt>
    <dgm:pt modelId="{8FED6FF1-4A13-214D-832F-96443CAE1A99}">
      <dgm:prSet/>
      <dgm:spPr/>
      <dgm:t>
        <a:bodyPr/>
        <a:lstStyle/>
        <a:p>
          <a:r>
            <a:rPr lang="en-US" dirty="0"/>
            <a:t>Variable length inputs and outputs</a:t>
          </a:r>
        </a:p>
      </dgm:t>
    </dgm:pt>
    <dgm:pt modelId="{79CC8F84-DBA3-F040-98EB-3A8A0E53FEC4}" type="parTrans" cxnId="{B2B00626-FA0A-CE43-BC08-1E4402956C7D}">
      <dgm:prSet/>
      <dgm:spPr/>
      <dgm:t>
        <a:bodyPr/>
        <a:lstStyle/>
        <a:p>
          <a:endParaRPr lang="en-US"/>
        </a:p>
      </dgm:t>
    </dgm:pt>
    <dgm:pt modelId="{61AAE0A1-F02F-E74C-91FE-2BC8F6A32A7B}" type="sibTrans" cxnId="{B2B00626-FA0A-CE43-BC08-1E4402956C7D}">
      <dgm:prSet/>
      <dgm:spPr/>
      <dgm:t>
        <a:bodyPr/>
        <a:lstStyle/>
        <a:p>
          <a:endParaRPr lang="en-US"/>
        </a:p>
      </dgm:t>
    </dgm:pt>
    <dgm:pt modelId="{6A63D479-C405-E74F-9B26-6395CE2C7FC5}">
      <dgm:prSet/>
      <dgm:spPr/>
      <dgm:t>
        <a:bodyPr/>
        <a:lstStyle/>
        <a:p>
          <a:r>
            <a:rPr lang="en-US" dirty="0"/>
            <a:t>Simple </a:t>
          </a:r>
          <a:r>
            <a:rPr lang="en-US"/>
            <a:t>neural network</a:t>
          </a:r>
        </a:p>
      </dgm:t>
    </dgm:pt>
    <dgm:pt modelId="{B3EB7669-4F87-404D-A2B5-EF6D2844E061}" type="parTrans" cxnId="{2F07CD1F-2EEC-7E4B-A25B-AE5ED4733DAA}">
      <dgm:prSet/>
      <dgm:spPr/>
      <dgm:t>
        <a:bodyPr/>
        <a:lstStyle/>
        <a:p>
          <a:endParaRPr lang="en-US"/>
        </a:p>
      </dgm:t>
    </dgm:pt>
    <dgm:pt modelId="{B54D10C5-3397-C544-9334-68513BEB6DDF}" type="sibTrans" cxnId="{2F07CD1F-2EEC-7E4B-A25B-AE5ED4733DAA}">
      <dgm:prSet/>
      <dgm:spPr/>
      <dgm:t>
        <a:bodyPr/>
        <a:lstStyle/>
        <a:p>
          <a:endParaRPr lang="en-US"/>
        </a:p>
      </dgm:t>
    </dgm:pt>
    <dgm:pt modelId="{CDA7BF04-8403-5D4D-9D3E-749868CCA56D}">
      <dgm:prSet/>
      <dgm:spPr/>
      <dgm:t>
        <a:bodyPr/>
        <a:lstStyle/>
        <a:p>
          <a:r>
            <a:rPr lang="en-US" dirty="0"/>
            <a:t>Hidden layers</a:t>
          </a:r>
        </a:p>
      </dgm:t>
    </dgm:pt>
    <dgm:pt modelId="{A23D4D3A-C7AD-434D-AE2C-4EE381290B3C}" type="parTrans" cxnId="{A4581C41-685C-F442-BCA2-3DB15D22CB3B}">
      <dgm:prSet/>
      <dgm:spPr/>
      <dgm:t>
        <a:bodyPr/>
        <a:lstStyle/>
        <a:p>
          <a:endParaRPr lang="en-US"/>
        </a:p>
      </dgm:t>
    </dgm:pt>
    <dgm:pt modelId="{BA19DE55-3F67-7A45-8F0E-7917BEBCE537}" type="sibTrans" cxnId="{A4581C41-685C-F442-BCA2-3DB15D22CB3B}">
      <dgm:prSet/>
      <dgm:spPr/>
      <dgm:t>
        <a:bodyPr/>
        <a:lstStyle/>
        <a:p>
          <a:endParaRPr lang="en-US"/>
        </a:p>
      </dgm:t>
    </dgm:pt>
    <dgm:pt modelId="{12A95F02-DED8-7E4F-8825-1115C6499961}">
      <dgm:prSet/>
      <dgm:spPr/>
      <dgm:t>
        <a:bodyPr/>
        <a:lstStyle/>
        <a:p>
          <a:r>
            <a:rPr lang="en-US" dirty="0"/>
            <a:t>Deep Neural Networks</a:t>
          </a:r>
        </a:p>
      </dgm:t>
    </dgm:pt>
    <dgm:pt modelId="{815B4D61-545F-D54E-9533-0CC9C110E6C5}" type="parTrans" cxnId="{DBBF4581-AD8A-DA44-8F10-9AC2AAD75C52}">
      <dgm:prSet/>
      <dgm:spPr/>
      <dgm:t>
        <a:bodyPr/>
        <a:lstStyle/>
        <a:p>
          <a:endParaRPr lang="en-US"/>
        </a:p>
      </dgm:t>
    </dgm:pt>
    <dgm:pt modelId="{3584AAC2-475B-2548-A395-D3C6D47B397D}" type="sibTrans" cxnId="{DBBF4581-AD8A-DA44-8F10-9AC2AAD75C52}">
      <dgm:prSet/>
      <dgm:spPr/>
      <dgm:t>
        <a:bodyPr/>
        <a:lstStyle/>
        <a:p>
          <a:endParaRPr lang="en-US"/>
        </a:p>
      </dgm:t>
    </dgm:pt>
    <dgm:pt modelId="{DE549698-3AFD-9F48-8E97-137962F29BF0}">
      <dgm:prSet/>
      <dgm:spPr/>
      <dgm:t>
        <a:bodyPr/>
        <a:lstStyle/>
        <a:p>
          <a:r>
            <a:rPr lang="en-US"/>
            <a:t>Brain Inspired Computing </a:t>
          </a:r>
        </a:p>
      </dgm:t>
    </dgm:pt>
    <dgm:pt modelId="{76AF1823-192A-9E46-BDD3-B3160BE1639C}" type="parTrans" cxnId="{8FCC50D4-56A7-454F-AD96-B66597882759}">
      <dgm:prSet/>
      <dgm:spPr/>
      <dgm:t>
        <a:bodyPr/>
        <a:lstStyle/>
        <a:p>
          <a:endParaRPr lang="en-US"/>
        </a:p>
      </dgm:t>
    </dgm:pt>
    <dgm:pt modelId="{5E8F9F07-56E2-464F-95E0-AA8677C412DD}" type="sibTrans" cxnId="{8FCC50D4-56A7-454F-AD96-B66597882759}">
      <dgm:prSet/>
      <dgm:spPr/>
      <dgm:t>
        <a:bodyPr/>
        <a:lstStyle/>
        <a:p>
          <a:endParaRPr lang="en-US"/>
        </a:p>
      </dgm:t>
    </dgm:pt>
    <dgm:pt modelId="{4B043A3D-6580-4C48-A84E-70520B7EF033}">
      <dgm:prSet/>
      <dgm:spPr/>
      <dgm:t>
        <a:bodyPr/>
        <a:lstStyle/>
        <a:p>
          <a:r>
            <a:rPr lang="en-US"/>
            <a:t>Native AI at very low power</a:t>
          </a:r>
        </a:p>
      </dgm:t>
    </dgm:pt>
    <dgm:pt modelId="{5A3183DC-27EE-CF43-85E7-0EF49BC644A3}" type="parTrans" cxnId="{93F59F06-96A2-2144-B341-2EFFB948AC67}">
      <dgm:prSet/>
      <dgm:spPr/>
      <dgm:t>
        <a:bodyPr/>
        <a:lstStyle/>
        <a:p>
          <a:endParaRPr lang="en-US"/>
        </a:p>
      </dgm:t>
    </dgm:pt>
    <dgm:pt modelId="{C8C01D9D-1696-A24C-BCFD-15E9A33AA835}" type="sibTrans" cxnId="{93F59F06-96A2-2144-B341-2EFFB948AC67}">
      <dgm:prSet/>
      <dgm:spPr/>
      <dgm:t>
        <a:bodyPr/>
        <a:lstStyle/>
        <a:p>
          <a:endParaRPr lang="en-US"/>
        </a:p>
      </dgm:t>
    </dgm:pt>
    <dgm:pt modelId="{B6C71053-A598-6744-A3A4-8E5741DFD8A6}" type="pres">
      <dgm:prSet presAssocID="{DFB44C94-F5E0-104C-BC43-317022086F32}" presName="Name0" presStyleCnt="0">
        <dgm:presLayoutVars>
          <dgm:dir/>
          <dgm:resizeHandles val="exact"/>
        </dgm:presLayoutVars>
      </dgm:prSet>
      <dgm:spPr/>
    </dgm:pt>
    <dgm:pt modelId="{0AB14A97-D57A-264F-BB28-F04424F24B16}" type="pres">
      <dgm:prSet presAssocID="{6A63D479-C405-E74F-9B26-6395CE2C7FC5}" presName="composite" presStyleCnt="0"/>
      <dgm:spPr/>
    </dgm:pt>
    <dgm:pt modelId="{667A17EF-6196-EB46-858C-BD73340B6E33}" type="pres">
      <dgm:prSet presAssocID="{6A63D479-C405-E74F-9B26-6395CE2C7FC5}" presName="rect1" presStyleLbl="bgImgPlace1" presStyleIdx="0" presStyleCnt="6" custAng="5400000" custScaleX="67622"/>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7471B103-D890-E041-B1BD-FB2629EBBEE0}" type="pres">
      <dgm:prSet presAssocID="{6A63D479-C405-E74F-9B26-6395CE2C7FC5}" presName="wedgeRectCallout1" presStyleLbl="node1" presStyleIdx="0" presStyleCnt="6">
        <dgm:presLayoutVars>
          <dgm:bulletEnabled val="1"/>
        </dgm:presLayoutVars>
      </dgm:prSet>
      <dgm:spPr/>
    </dgm:pt>
    <dgm:pt modelId="{BB4A7CDA-297E-B64E-9E53-6608C893CD11}" type="pres">
      <dgm:prSet presAssocID="{B54D10C5-3397-C544-9334-68513BEB6DDF}" presName="sibTrans" presStyleCnt="0"/>
      <dgm:spPr/>
    </dgm:pt>
    <dgm:pt modelId="{CA48C674-23BE-B040-9B35-83C76956FA79}" type="pres">
      <dgm:prSet presAssocID="{CDA7BF04-8403-5D4D-9D3E-749868CCA56D}" presName="composite" presStyleCnt="0"/>
      <dgm:spPr/>
    </dgm:pt>
    <dgm:pt modelId="{D700EF1D-5079-684D-AE8C-FF8539F50F01}" type="pres">
      <dgm:prSet presAssocID="{CDA7BF04-8403-5D4D-9D3E-749868CCA56D}" presName="rect1" presStyleLbl="bgImgPlace1" presStyleIdx="1" presStyleCnt="6"/>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3453E299-4347-A245-B66E-218B733F941E}" type="pres">
      <dgm:prSet presAssocID="{CDA7BF04-8403-5D4D-9D3E-749868CCA56D}" presName="wedgeRectCallout1" presStyleLbl="node1" presStyleIdx="1" presStyleCnt="6">
        <dgm:presLayoutVars>
          <dgm:bulletEnabled val="1"/>
        </dgm:presLayoutVars>
      </dgm:prSet>
      <dgm:spPr/>
    </dgm:pt>
    <dgm:pt modelId="{27ED8A35-581C-AF47-BDBA-F9C874DF9032}" type="pres">
      <dgm:prSet presAssocID="{BA19DE55-3F67-7A45-8F0E-7917BEBCE537}" presName="sibTrans" presStyleCnt="0"/>
      <dgm:spPr/>
    </dgm:pt>
    <dgm:pt modelId="{BBDFE0B2-59BA-DC4B-9A4B-7774237239A6}" type="pres">
      <dgm:prSet presAssocID="{12A95F02-DED8-7E4F-8825-1115C6499961}" presName="composite" presStyleCnt="0"/>
      <dgm:spPr/>
    </dgm:pt>
    <dgm:pt modelId="{2178E43F-5342-1A48-A528-60261D8FBA9A}" type="pres">
      <dgm:prSet presAssocID="{12A95F02-DED8-7E4F-8825-1115C6499961}" presName="rect1" presStyleLbl="bgImgPlace1" presStyleIdx="2" presStyleCnt="6"/>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F721BB9B-336D-3143-8837-6BD1AB069F91}" type="pres">
      <dgm:prSet presAssocID="{12A95F02-DED8-7E4F-8825-1115C6499961}" presName="wedgeRectCallout1" presStyleLbl="node1" presStyleIdx="2" presStyleCnt="6">
        <dgm:presLayoutVars>
          <dgm:bulletEnabled val="1"/>
        </dgm:presLayoutVars>
      </dgm:prSet>
      <dgm:spPr/>
    </dgm:pt>
    <dgm:pt modelId="{6E4F9D01-195A-024E-815E-476F72B4A08B}" type="pres">
      <dgm:prSet presAssocID="{3584AAC2-475B-2548-A395-D3C6D47B397D}" presName="sibTrans" presStyleCnt="0"/>
      <dgm:spPr/>
    </dgm:pt>
    <dgm:pt modelId="{10A7092E-B770-6A47-B846-470023317623}" type="pres">
      <dgm:prSet presAssocID="{4FEB72CE-991A-DF45-9E40-965513493EEA}" presName="composite" presStyleCnt="0"/>
      <dgm:spPr/>
    </dgm:pt>
    <dgm:pt modelId="{8FC6BA64-30FA-0C49-85FE-CC654C336214}" type="pres">
      <dgm:prSet presAssocID="{4FEB72CE-991A-DF45-9E40-965513493EEA}" presName="rect1" presStyleLbl="bgImgPlace1" presStyleIdx="3" presStyleCnt="6" custLinFactNeighborY="-2050"/>
      <dgm:spPr>
        <a:blipFill rotWithShape="1">
          <a:blip xmlns:r="http://schemas.openxmlformats.org/officeDocument/2006/relationships" r:embed="rId4" cstate="hqprint">
            <a:extLst>
              <a:ext uri="{28A0092B-C50C-407E-A947-70E740481C1C}">
                <a14:useLocalDpi xmlns:a14="http://schemas.microsoft.com/office/drawing/2010/main"/>
              </a:ext>
            </a:extLst>
          </a:blip>
          <a:srcRect/>
          <a:stretch>
            <a:fillRect/>
          </a:stretch>
        </a:blipFill>
      </dgm:spPr>
    </dgm:pt>
    <dgm:pt modelId="{C0E5710A-C726-EC4F-9CB3-6A39608713ED}" type="pres">
      <dgm:prSet presAssocID="{4FEB72CE-991A-DF45-9E40-965513493EEA}" presName="wedgeRectCallout1" presStyleLbl="node1" presStyleIdx="3" presStyleCnt="6">
        <dgm:presLayoutVars>
          <dgm:bulletEnabled val="1"/>
        </dgm:presLayoutVars>
      </dgm:prSet>
      <dgm:spPr/>
    </dgm:pt>
    <dgm:pt modelId="{05D78323-42BB-D743-8EDD-4BDDDA70C273}" type="pres">
      <dgm:prSet presAssocID="{B94E7E38-E37D-6F41-86C0-39B5B8DC6511}" presName="sibTrans" presStyleCnt="0"/>
      <dgm:spPr/>
    </dgm:pt>
    <dgm:pt modelId="{D859B984-B070-364E-AA7C-A311940A5CA2}" type="pres">
      <dgm:prSet presAssocID="{C32C1391-46E5-CE47-9312-47A984FD3A93}" presName="composite" presStyleCnt="0"/>
      <dgm:spPr/>
    </dgm:pt>
    <dgm:pt modelId="{555FB034-1EDF-CC45-8D60-978EBD046463}" type="pres">
      <dgm:prSet presAssocID="{C32C1391-46E5-CE47-9312-47A984FD3A93}" presName="rect1" presStyleLbl="bgImgPlace1" presStyleIdx="4" presStyleCnt="6" custLinFactNeighborY="-2050"/>
      <dgm:spPr>
        <a:blipFill dpi="0" rotWithShape="1">
          <a:blip xmlns:r="http://schemas.openxmlformats.org/officeDocument/2006/relationships" r:embed="rId5" cstate="hqprint">
            <a:extLst>
              <a:ext uri="{28A0092B-C50C-407E-A947-70E740481C1C}">
                <a14:useLocalDpi xmlns:a14="http://schemas.microsoft.com/office/drawing/2010/main"/>
              </a:ext>
            </a:extLst>
          </a:blip>
          <a:srcRect/>
          <a:stretch>
            <a:fillRect t="28000" b="34000"/>
          </a:stretch>
        </a:blipFill>
      </dgm:spPr>
    </dgm:pt>
    <dgm:pt modelId="{AF26D495-C917-F147-9393-5ADDA3DCE7AC}" type="pres">
      <dgm:prSet presAssocID="{C32C1391-46E5-CE47-9312-47A984FD3A93}" presName="wedgeRectCallout1" presStyleLbl="node1" presStyleIdx="4" presStyleCnt="6">
        <dgm:presLayoutVars>
          <dgm:bulletEnabled val="1"/>
        </dgm:presLayoutVars>
      </dgm:prSet>
      <dgm:spPr/>
    </dgm:pt>
    <dgm:pt modelId="{0DF1D24D-04FE-F947-B2EC-DA50D0C4C246}" type="pres">
      <dgm:prSet presAssocID="{6B688F20-485F-0C4B-802D-6BE4EE286049}" presName="sibTrans" presStyleCnt="0"/>
      <dgm:spPr/>
    </dgm:pt>
    <dgm:pt modelId="{00E527DB-9936-5C49-BA85-FE07E8F61471}" type="pres">
      <dgm:prSet presAssocID="{DE549698-3AFD-9F48-8E97-137962F29BF0}" presName="composite" presStyleCnt="0"/>
      <dgm:spPr/>
    </dgm:pt>
    <dgm:pt modelId="{BEE9410A-AA8A-3841-93A7-40E37548B43D}" type="pres">
      <dgm:prSet presAssocID="{DE549698-3AFD-9F48-8E97-137962F29BF0}" presName="rect1" presStyleLbl="bgImgPlace1" presStyleIdx="5" presStyleCnt="6"/>
      <dgm:spPr>
        <a:blipFill dpi="0" rotWithShape="1">
          <a:blip xmlns:r="http://schemas.openxmlformats.org/officeDocument/2006/relationships" r:embed="rId6" cstate="hqprint">
            <a:extLst>
              <a:ext uri="{28A0092B-C50C-407E-A947-70E740481C1C}">
                <a14:useLocalDpi xmlns:a14="http://schemas.microsoft.com/office/drawing/2010/main"/>
              </a:ext>
            </a:extLst>
          </a:blip>
          <a:srcRect/>
          <a:stretch>
            <a:fillRect t="27000" b="17000"/>
          </a:stretch>
        </a:blipFill>
      </dgm:spPr>
    </dgm:pt>
    <dgm:pt modelId="{A06647E4-19C7-FC4D-8B90-652A69524CDD}" type="pres">
      <dgm:prSet presAssocID="{DE549698-3AFD-9F48-8E97-137962F29BF0}" presName="wedgeRectCallout1" presStyleLbl="node1" presStyleIdx="5" presStyleCnt="6">
        <dgm:presLayoutVars>
          <dgm:bulletEnabled val="1"/>
        </dgm:presLayoutVars>
      </dgm:prSet>
      <dgm:spPr/>
    </dgm:pt>
  </dgm:ptLst>
  <dgm:cxnLst>
    <dgm:cxn modelId="{93F59F06-96A2-2144-B341-2EFFB948AC67}" srcId="{DE549698-3AFD-9F48-8E97-137962F29BF0}" destId="{4B043A3D-6580-4C48-A84E-70520B7EF033}" srcOrd="0" destOrd="0" parTransId="{5A3183DC-27EE-CF43-85E7-0EF49BC644A3}" sibTransId="{C8C01D9D-1696-A24C-BCFD-15E9A33AA835}"/>
    <dgm:cxn modelId="{DA9ADC0A-9C24-BD41-883F-C212F2E9489A}" type="presOf" srcId="{DE549698-3AFD-9F48-8E97-137962F29BF0}" destId="{A06647E4-19C7-FC4D-8B90-652A69524CDD}" srcOrd="0" destOrd="0" presId="urn:microsoft.com/office/officeart/2008/layout/BendingPictureCaptionList"/>
    <dgm:cxn modelId="{2F07CD1F-2EEC-7E4B-A25B-AE5ED4733DAA}" srcId="{DFB44C94-F5E0-104C-BC43-317022086F32}" destId="{6A63D479-C405-E74F-9B26-6395CE2C7FC5}" srcOrd="0" destOrd="0" parTransId="{B3EB7669-4F87-404D-A2B5-EF6D2844E061}" sibTransId="{B54D10C5-3397-C544-9334-68513BEB6DDF}"/>
    <dgm:cxn modelId="{FD8F9B21-A64D-C240-A1E1-91C74A86E9D0}" type="presOf" srcId="{F7D4AABB-1EA1-7842-BD84-2B81B738211D}" destId="{AF26D495-C917-F147-9393-5ADDA3DCE7AC}" srcOrd="0" destOrd="1" presId="urn:microsoft.com/office/officeart/2008/layout/BendingPictureCaptionList"/>
    <dgm:cxn modelId="{B2B00626-FA0A-CE43-BC08-1E4402956C7D}" srcId="{4FEB72CE-991A-DF45-9E40-965513493EEA}" destId="{8FED6FF1-4A13-214D-832F-96443CAE1A99}" srcOrd="1" destOrd="0" parTransId="{79CC8F84-DBA3-F040-98EB-3A8A0E53FEC4}" sibTransId="{61AAE0A1-F02F-E74C-91FE-2BC8F6A32A7B}"/>
    <dgm:cxn modelId="{D6D0AB33-66CB-9E43-ABB1-2078C7D65A36}" type="presOf" srcId="{DECB90ED-DEAA-B248-A9AD-66843779B7D9}" destId="{C0E5710A-C726-EC4F-9CB3-6A39608713ED}" srcOrd="0" destOrd="1" presId="urn:microsoft.com/office/officeart/2008/layout/BendingPictureCaptionList"/>
    <dgm:cxn modelId="{1A823D37-9308-D244-98C3-EAC86350C0A8}" type="presOf" srcId="{6A63D479-C405-E74F-9B26-6395CE2C7FC5}" destId="{7471B103-D890-E041-B1BD-FB2629EBBEE0}" srcOrd="0" destOrd="0" presId="urn:microsoft.com/office/officeart/2008/layout/BendingPictureCaptionList"/>
    <dgm:cxn modelId="{A4581C41-685C-F442-BCA2-3DB15D22CB3B}" srcId="{DFB44C94-F5E0-104C-BC43-317022086F32}" destId="{CDA7BF04-8403-5D4D-9D3E-749868CCA56D}" srcOrd="1" destOrd="0" parTransId="{A23D4D3A-C7AD-434D-AE2C-4EE381290B3C}" sibTransId="{BA19DE55-3F67-7A45-8F0E-7917BEBCE537}"/>
    <dgm:cxn modelId="{F6F89A47-85DC-694C-8304-310379DE5700}" type="presOf" srcId="{4B043A3D-6580-4C48-A84E-70520B7EF033}" destId="{A06647E4-19C7-FC4D-8B90-652A69524CDD}" srcOrd="0" destOrd="1" presId="urn:microsoft.com/office/officeart/2008/layout/BendingPictureCaptionList"/>
    <dgm:cxn modelId="{5DF7285B-4446-B847-94AB-E901057EE282}" type="presOf" srcId="{C32C1391-46E5-CE47-9312-47A984FD3A93}" destId="{AF26D495-C917-F147-9393-5ADDA3DCE7AC}" srcOrd="0" destOrd="0" presId="urn:microsoft.com/office/officeart/2008/layout/BendingPictureCaptionList"/>
    <dgm:cxn modelId="{0A65025F-4F96-B340-AB82-B817B4261F62}" srcId="{4FEB72CE-991A-DF45-9E40-965513493EEA}" destId="{DECB90ED-DEAA-B248-A9AD-66843779B7D9}" srcOrd="0" destOrd="0" parTransId="{05E54021-D1EE-FA4C-8BEA-075937E75FDD}" sibTransId="{147372D8-9458-094E-ADC7-CA4DBFCF3623}"/>
    <dgm:cxn modelId="{DBBF4581-AD8A-DA44-8F10-9AC2AAD75C52}" srcId="{DFB44C94-F5E0-104C-BC43-317022086F32}" destId="{12A95F02-DED8-7E4F-8825-1115C6499961}" srcOrd="2" destOrd="0" parTransId="{815B4D61-545F-D54E-9533-0CC9C110E6C5}" sibTransId="{3584AAC2-475B-2548-A395-D3C6D47B397D}"/>
    <dgm:cxn modelId="{C2390C8B-42F4-9D47-8E98-61FEDB3AF8C6}" srcId="{C32C1391-46E5-CE47-9312-47A984FD3A93}" destId="{F7D4AABB-1EA1-7842-BD84-2B81B738211D}" srcOrd="0" destOrd="0" parTransId="{EA99F001-1F53-1B41-9545-AB7A9F57AB63}" sibTransId="{BF6DFB89-CA4E-1040-95FB-9CB9D6F90450}"/>
    <dgm:cxn modelId="{B79633B1-6482-0E41-BA42-3EDC07CD1BDA}" type="presOf" srcId="{8FED6FF1-4A13-214D-832F-96443CAE1A99}" destId="{C0E5710A-C726-EC4F-9CB3-6A39608713ED}" srcOrd="0" destOrd="2" presId="urn:microsoft.com/office/officeart/2008/layout/BendingPictureCaptionList"/>
    <dgm:cxn modelId="{7DFF93B5-9BF4-FA4C-9536-104A6E3749C3}" srcId="{DFB44C94-F5E0-104C-BC43-317022086F32}" destId="{C32C1391-46E5-CE47-9312-47A984FD3A93}" srcOrd="4" destOrd="0" parTransId="{8CC5B7AC-0CF3-F44D-9CA5-EBC23C9108A6}" sibTransId="{6B688F20-485F-0C4B-802D-6BE4EE286049}"/>
    <dgm:cxn modelId="{2FF95AB7-FE13-1C43-94A1-7C7C7D60F570}" type="presOf" srcId="{CDA7BF04-8403-5D4D-9D3E-749868CCA56D}" destId="{3453E299-4347-A245-B66E-218B733F941E}" srcOrd="0" destOrd="0" presId="urn:microsoft.com/office/officeart/2008/layout/BendingPictureCaptionList"/>
    <dgm:cxn modelId="{533B2CC0-C4F6-CF40-A3BF-5CB81D719DEE}" type="presOf" srcId="{4FEB72CE-991A-DF45-9E40-965513493EEA}" destId="{C0E5710A-C726-EC4F-9CB3-6A39608713ED}" srcOrd="0" destOrd="0" presId="urn:microsoft.com/office/officeart/2008/layout/BendingPictureCaptionList"/>
    <dgm:cxn modelId="{5DB2E4C0-BB58-0147-97D1-B26DEA38D10A}" type="presOf" srcId="{DFB44C94-F5E0-104C-BC43-317022086F32}" destId="{B6C71053-A598-6744-A3A4-8E5741DFD8A6}" srcOrd="0" destOrd="0" presId="urn:microsoft.com/office/officeart/2008/layout/BendingPictureCaptionList"/>
    <dgm:cxn modelId="{7A93A3C4-C886-6B4D-9665-F1A9EEDF2FD9}" srcId="{DFB44C94-F5E0-104C-BC43-317022086F32}" destId="{4FEB72CE-991A-DF45-9E40-965513493EEA}" srcOrd="3" destOrd="0" parTransId="{E4C89285-559C-A444-983A-CFA508E6765D}" sibTransId="{B94E7E38-E37D-6F41-86C0-39B5B8DC6511}"/>
    <dgm:cxn modelId="{538A05CC-D188-1A44-9C3B-8916D24EF5C7}" type="presOf" srcId="{12A95F02-DED8-7E4F-8825-1115C6499961}" destId="{F721BB9B-336D-3143-8837-6BD1AB069F91}" srcOrd="0" destOrd="0" presId="urn:microsoft.com/office/officeart/2008/layout/BendingPictureCaptionList"/>
    <dgm:cxn modelId="{8FCC50D4-56A7-454F-AD96-B66597882759}" srcId="{DFB44C94-F5E0-104C-BC43-317022086F32}" destId="{DE549698-3AFD-9F48-8E97-137962F29BF0}" srcOrd="5" destOrd="0" parTransId="{76AF1823-192A-9E46-BDD3-B3160BE1639C}" sibTransId="{5E8F9F07-56E2-464F-95E0-AA8677C412DD}"/>
    <dgm:cxn modelId="{ED892E83-6EC3-4648-9C85-59B1699AA1F6}" type="presParOf" srcId="{B6C71053-A598-6744-A3A4-8E5741DFD8A6}" destId="{0AB14A97-D57A-264F-BB28-F04424F24B16}" srcOrd="0" destOrd="0" presId="urn:microsoft.com/office/officeart/2008/layout/BendingPictureCaptionList"/>
    <dgm:cxn modelId="{74E4B85E-5EA3-514F-9D5A-8D0997B31DF3}" type="presParOf" srcId="{0AB14A97-D57A-264F-BB28-F04424F24B16}" destId="{667A17EF-6196-EB46-858C-BD73340B6E33}" srcOrd="0" destOrd="0" presId="urn:microsoft.com/office/officeart/2008/layout/BendingPictureCaptionList"/>
    <dgm:cxn modelId="{AD81EC35-AD35-F547-A3F1-1429FC5750B6}" type="presParOf" srcId="{0AB14A97-D57A-264F-BB28-F04424F24B16}" destId="{7471B103-D890-E041-B1BD-FB2629EBBEE0}" srcOrd="1" destOrd="0" presId="urn:microsoft.com/office/officeart/2008/layout/BendingPictureCaptionList"/>
    <dgm:cxn modelId="{DA902043-DC81-8A4E-ABA2-5D72E9257A74}" type="presParOf" srcId="{B6C71053-A598-6744-A3A4-8E5741DFD8A6}" destId="{BB4A7CDA-297E-B64E-9E53-6608C893CD11}" srcOrd="1" destOrd="0" presId="urn:microsoft.com/office/officeart/2008/layout/BendingPictureCaptionList"/>
    <dgm:cxn modelId="{7B7B88D6-32EE-0244-824A-87E79E718164}" type="presParOf" srcId="{B6C71053-A598-6744-A3A4-8E5741DFD8A6}" destId="{CA48C674-23BE-B040-9B35-83C76956FA79}" srcOrd="2" destOrd="0" presId="urn:microsoft.com/office/officeart/2008/layout/BendingPictureCaptionList"/>
    <dgm:cxn modelId="{1AA52019-CE99-9C48-8265-918A7A15FC68}" type="presParOf" srcId="{CA48C674-23BE-B040-9B35-83C76956FA79}" destId="{D700EF1D-5079-684D-AE8C-FF8539F50F01}" srcOrd="0" destOrd="0" presId="urn:microsoft.com/office/officeart/2008/layout/BendingPictureCaptionList"/>
    <dgm:cxn modelId="{1B3FA8AE-58ED-184F-98B5-21925B3F8CDF}" type="presParOf" srcId="{CA48C674-23BE-B040-9B35-83C76956FA79}" destId="{3453E299-4347-A245-B66E-218B733F941E}" srcOrd="1" destOrd="0" presId="urn:microsoft.com/office/officeart/2008/layout/BendingPictureCaptionList"/>
    <dgm:cxn modelId="{0BABF6E5-7412-654B-B9F7-20396B88BC23}" type="presParOf" srcId="{B6C71053-A598-6744-A3A4-8E5741DFD8A6}" destId="{27ED8A35-581C-AF47-BDBA-F9C874DF9032}" srcOrd="3" destOrd="0" presId="urn:microsoft.com/office/officeart/2008/layout/BendingPictureCaptionList"/>
    <dgm:cxn modelId="{0AB76810-9AEA-8546-B076-644041832C55}" type="presParOf" srcId="{B6C71053-A598-6744-A3A4-8E5741DFD8A6}" destId="{BBDFE0B2-59BA-DC4B-9A4B-7774237239A6}" srcOrd="4" destOrd="0" presId="urn:microsoft.com/office/officeart/2008/layout/BendingPictureCaptionList"/>
    <dgm:cxn modelId="{F689B84E-B7CF-5648-AF24-D271CAACB443}" type="presParOf" srcId="{BBDFE0B2-59BA-DC4B-9A4B-7774237239A6}" destId="{2178E43F-5342-1A48-A528-60261D8FBA9A}" srcOrd="0" destOrd="0" presId="urn:microsoft.com/office/officeart/2008/layout/BendingPictureCaptionList"/>
    <dgm:cxn modelId="{02D11EA2-745F-1941-991E-4B9B57D3BF55}" type="presParOf" srcId="{BBDFE0B2-59BA-DC4B-9A4B-7774237239A6}" destId="{F721BB9B-336D-3143-8837-6BD1AB069F91}" srcOrd="1" destOrd="0" presId="urn:microsoft.com/office/officeart/2008/layout/BendingPictureCaptionList"/>
    <dgm:cxn modelId="{9E81E081-4833-754A-81DA-705FABB98663}" type="presParOf" srcId="{B6C71053-A598-6744-A3A4-8E5741DFD8A6}" destId="{6E4F9D01-195A-024E-815E-476F72B4A08B}" srcOrd="5" destOrd="0" presId="urn:microsoft.com/office/officeart/2008/layout/BendingPictureCaptionList"/>
    <dgm:cxn modelId="{E017D222-6F33-4C47-BC01-FA20CF6F9DFE}" type="presParOf" srcId="{B6C71053-A598-6744-A3A4-8E5741DFD8A6}" destId="{10A7092E-B770-6A47-B846-470023317623}" srcOrd="6" destOrd="0" presId="urn:microsoft.com/office/officeart/2008/layout/BendingPictureCaptionList"/>
    <dgm:cxn modelId="{86BB3D8E-5DF5-A94E-929D-9C4305CFE637}" type="presParOf" srcId="{10A7092E-B770-6A47-B846-470023317623}" destId="{8FC6BA64-30FA-0C49-85FE-CC654C336214}" srcOrd="0" destOrd="0" presId="urn:microsoft.com/office/officeart/2008/layout/BendingPictureCaptionList"/>
    <dgm:cxn modelId="{D5E94138-B255-884D-852E-9935CB1842F9}" type="presParOf" srcId="{10A7092E-B770-6A47-B846-470023317623}" destId="{C0E5710A-C726-EC4F-9CB3-6A39608713ED}" srcOrd="1" destOrd="0" presId="urn:microsoft.com/office/officeart/2008/layout/BendingPictureCaptionList"/>
    <dgm:cxn modelId="{1E8D607C-4554-FB43-A179-640B254506B7}" type="presParOf" srcId="{B6C71053-A598-6744-A3A4-8E5741DFD8A6}" destId="{05D78323-42BB-D743-8EDD-4BDDDA70C273}" srcOrd="7" destOrd="0" presId="urn:microsoft.com/office/officeart/2008/layout/BendingPictureCaptionList"/>
    <dgm:cxn modelId="{EE535E9D-7396-2E4B-B465-9162B294EFA4}" type="presParOf" srcId="{B6C71053-A598-6744-A3A4-8E5741DFD8A6}" destId="{D859B984-B070-364E-AA7C-A311940A5CA2}" srcOrd="8" destOrd="0" presId="urn:microsoft.com/office/officeart/2008/layout/BendingPictureCaptionList"/>
    <dgm:cxn modelId="{CE32B0E3-49F5-FB48-BBAC-1D0950B8F57B}" type="presParOf" srcId="{D859B984-B070-364E-AA7C-A311940A5CA2}" destId="{555FB034-1EDF-CC45-8D60-978EBD046463}" srcOrd="0" destOrd="0" presId="urn:microsoft.com/office/officeart/2008/layout/BendingPictureCaptionList"/>
    <dgm:cxn modelId="{C2967664-F25D-DE4F-960A-E0FB0D2AA400}" type="presParOf" srcId="{D859B984-B070-364E-AA7C-A311940A5CA2}" destId="{AF26D495-C917-F147-9393-5ADDA3DCE7AC}" srcOrd="1" destOrd="0" presId="urn:microsoft.com/office/officeart/2008/layout/BendingPictureCaptionList"/>
    <dgm:cxn modelId="{B7047D41-9D3D-3048-9B52-62CE69B17794}" type="presParOf" srcId="{B6C71053-A598-6744-A3A4-8E5741DFD8A6}" destId="{0DF1D24D-04FE-F947-B2EC-DA50D0C4C246}" srcOrd="9" destOrd="0" presId="urn:microsoft.com/office/officeart/2008/layout/BendingPictureCaptionList"/>
    <dgm:cxn modelId="{6B00EFAE-680B-BE40-A841-838750DBD86A}" type="presParOf" srcId="{B6C71053-A598-6744-A3A4-8E5741DFD8A6}" destId="{00E527DB-9936-5C49-BA85-FE07E8F61471}" srcOrd="10" destOrd="0" presId="urn:microsoft.com/office/officeart/2008/layout/BendingPictureCaptionList"/>
    <dgm:cxn modelId="{0E6325D4-2400-3847-8192-EA1093508C87}" type="presParOf" srcId="{00E527DB-9936-5C49-BA85-FE07E8F61471}" destId="{BEE9410A-AA8A-3841-93A7-40E37548B43D}" srcOrd="0" destOrd="0" presId="urn:microsoft.com/office/officeart/2008/layout/BendingPictureCaptionList"/>
    <dgm:cxn modelId="{88A60887-3C58-5B44-92AE-F0328C204BAE}" type="presParOf" srcId="{00E527DB-9936-5C49-BA85-FE07E8F61471}" destId="{A06647E4-19C7-FC4D-8B90-652A69524CDD}"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AF4984-5CA3-4FFE-9931-1B7AD19DB623}" type="doc">
      <dgm:prSet loTypeId="urn:microsoft.com/office/officeart/2005/8/layout/vList5" loCatId="list" qsTypeId="urn:microsoft.com/office/officeart/2005/8/quickstyle/simple1" qsCatId="simple" csTypeId="urn:microsoft.com/office/officeart/2005/8/colors/accent2_2" csCatId="accent2"/>
      <dgm:spPr/>
      <dgm:t>
        <a:bodyPr/>
        <a:lstStyle/>
        <a:p>
          <a:endParaRPr lang="en-US"/>
        </a:p>
      </dgm:t>
    </dgm:pt>
    <dgm:pt modelId="{BF0B23CF-66A1-40CD-A439-DF759E45D226}">
      <dgm:prSet/>
      <dgm:spPr/>
      <dgm:t>
        <a:bodyPr/>
        <a:lstStyle/>
        <a:p>
          <a:r>
            <a:rPr lang="en-US"/>
            <a:t>GNNs in Science:</a:t>
          </a:r>
        </a:p>
      </dgm:t>
    </dgm:pt>
    <dgm:pt modelId="{F8179223-E731-4145-9378-DD7A3FDA294A}" type="parTrans" cxnId="{DC773736-1CFA-469E-8662-3D33CB7F8528}">
      <dgm:prSet/>
      <dgm:spPr/>
      <dgm:t>
        <a:bodyPr/>
        <a:lstStyle/>
        <a:p>
          <a:endParaRPr lang="en-US"/>
        </a:p>
      </dgm:t>
    </dgm:pt>
    <dgm:pt modelId="{EE7AE7C8-3686-44A7-B04F-E3EA54970F14}" type="sibTrans" cxnId="{DC773736-1CFA-469E-8662-3D33CB7F8528}">
      <dgm:prSet/>
      <dgm:spPr/>
      <dgm:t>
        <a:bodyPr/>
        <a:lstStyle/>
        <a:p>
          <a:endParaRPr lang="en-US"/>
        </a:p>
      </dgm:t>
    </dgm:pt>
    <dgm:pt modelId="{CA6A0342-CED1-4B2E-82B2-710F2F9C04B6}">
      <dgm:prSet/>
      <dgm:spPr/>
      <dgm:t>
        <a:bodyPr/>
        <a:lstStyle/>
        <a:p>
          <a:r>
            <a:rPr lang="en-US" dirty="0"/>
            <a:t>Powerful for modeling complex data (e.g., molecules, networks) in scientific research.</a:t>
          </a:r>
        </a:p>
      </dgm:t>
    </dgm:pt>
    <dgm:pt modelId="{23EC1E6E-3122-4A8E-8920-C0E027F97D95}" type="parTrans" cxnId="{96A89EB4-0063-4BE8-B1CC-35D36B2412D6}">
      <dgm:prSet/>
      <dgm:spPr/>
      <dgm:t>
        <a:bodyPr/>
        <a:lstStyle/>
        <a:p>
          <a:endParaRPr lang="en-US"/>
        </a:p>
      </dgm:t>
    </dgm:pt>
    <dgm:pt modelId="{2859B7D0-CC50-4E71-8527-BE5429C6FC2F}" type="sibTrans" cxnId="{96A89EB4-0063-4BE8-B1CC-35D36B2412D6}">
      <dgm:prSet/>
      <dgm:spPr/>
      <dgm:t>
        <a:bodyPr/>
        <a:lstStyle/>
        <a:p>
          <a:endParaRPr lang="en-US"/>
        </a:p>
      </dgm:t>
    </dgm:pt>
    <dgm:pt modelId="{9F54F9CC-A8A0-486B-8605-24A6C0786C5E}">
      <dgm:prSet/>
      <dgm:spPr/>
      <dgm:t>
        <a:bodyPr/>
        <a:lstStyle/>
        <a:p>
          <a:r>
            <a:rPr lang="en-US"/>
            <a:t>Boosts accuracy in drug discovery, environmental science, etc.</a:t>
          </a:r>
        </a:p>
      </dgm:t>
    </dgm:pt>
    <dgm:pt modelId="{634E38C7-EE7B-4048-8D5A-2184F36743F7}" type="parTrans" cxnId="{357BA244-D692-4279-A052-FD18C6DE54F5}">
      <dgm:prSet/>
      <dgm:spPr/>
      <dgm:t>
        <a:bodyPr/>
        <a:lstStyle/>
        <a:p>
          <a:endParaRPr lang="en-US"/>
        </a:p>
      </dgm:t>
    </dgm:pt>
    <dgm:pt modelId="{8B06A1DA-9F1C-441A-8827-C58FA29D090F}" type="sibTrans" cxnId="{357BA244-D692-4279-A052-FD18C6DE54F5}">
      <dgm:prSet/>
      <dgm:spPr/>
      <dgm:t>
        <a:bodyPr/>
        <a:lstStyle/>
        <a:p>
          <a:endParaRPr lang="en-US"/>
        </a:p>
      </dgm:t>
    </dgm:pt>
    <dgm:pt modelId="{8996216C-6B40-4EA8-A94D-EBB5F7DCDEC0}">
      <dgm:prSet/>
      <dgm:spPr/>
      <dgm:t>
        <a:bodyPr/>
        <a:lstStyle/>
        <a:p>
          <a:r>
            <a:rPr lang="en-US"/>
            <a:t>Challenges:</a:t>
          </a:r>
        </a:p>
      </dgm:t>
    </dgm:pt>
    <dgm:pt modelId="{75CB9920-ED05-467B-8C6B-A6621078790F}" type="parTrans" cxnId="{07795114-144B-42D6-B7BB-E49563A2F32B}">
      <dgm:prSet/>
      <dgm:spPr/>
      <dgm:t>
        <a:bodyPr/>
        <a:lstStyle/>
        <a:p>
          <a:endParaRPr lang="en-US"/>
        </a:p>
      </dgm:t>
    </dgm:pt>
    <dgm:pt modelId="{C3A40697-7B4C-41DC-A1BE-69CD0DFD6CF2}" type="sibTrans" cxnId="{07795114-144B-42D6-B7BB-E49563A2F32B}">
      <dgm:prSet/>
      <dgm:spPr/>
      <dgm:t>
        <a:bodyPr/>
        <a:lstStyle/>
        <a:p>
          <a:endParaRPr lang="en-US"/>
        </a:p>
      </dgm:t>
    </dgm:pt>
    <dgm:pt modelId="{F4D99948-FE72-48FF-8F45-D3759FC93E0D}">
      <dgm:prSet/>
      <dgm:spPr/>
      <dgm:t>
        <a:bodyPr/>
        <a:lstStyle/>
        <a:p>
          <a:r>
            <a:rPr lang="en-US"/>
            <a:t>Growing model sizes increase energy demands and cause over-smoothing.</a:t>
          </a:r>
        </a:p>
      </dgm:t>
    </dgm:pt>
    <dgm:pt modelId="{3C744FD3-9D4E-44C9-A1F0-BE429E558DAD}" type="parTrans" cxnId="{8C2133AF-9BD3-469D-88EC-B7D542D28313}">
      <dgm:prSet/>
      <dgm:spPr/>
      <dgm:t>
        <a:bodyPr/>
        <a:lstStyle/>
        <a:p>
          <a:endParaRPr lang="en-US"/>
        </a:p>
      </dgm:t>
    </dgm:pt>
    <dgm:pt modelId="{E0F81221-7085-456C-8EE9-DD18FDD52B66}" type="sibTrans" cxnId="{8C2133AF-9BD3-469D-88EC-B7D542D28313}">
      <dgm:prSet/>
      <dgm:spPr/>
      <dgm:t>
        <a:bodyPr/>
        <a:lstStyle/>
        <a:p>
          <a:endParaRPr lang="en-US"/>
        </a:p>
      </dgm:t>
    </dgm:pt>
    <dgm:pt modelId="{65D2B303-64E6-4D50-8DD6-DF57BCEE7D75}">
      <dgm:prSet/>
      <dgm:spPr/>
      <dgm:t>
        <a:bodyPr/>
        <a:lstStyle/>
        <a:p>
          <a:r>
            <a:rPr lang="en-US"/>
            <a:t>Solution - SNNs:</a:t>
          </a:r>
        </a:p>
      </dgm:t>
    </dgm:pt>
    <dgm:pt modelId="{09D28CC6-D961-484F-BB67-B1D501296173}" type="parTrans" cxnId="{860B548E-AD41-407B-BF03-0335B9CE45AD}">
      <dgm:prSet/>
      <dgm:spPr/>
      <dgm:t>
        <a:bodyPr/>
        <a:lstStyle/>
        <a:p>
          <a:endParaRPr lang="en-US"/>
        </a:p>
      </dgm:t>
    </dgm:pt>
    <dgm:pt modelId="{7246FB1D-78C7-4556-BEE4-4101721A0E1E}" type="sibTrans" cxnId="{860B548E-AD41-407B-BF03-0335B9CE45AD}">
      <dgm:prSet/>
      <dgm:spPr/>
      <dgm:t>
        <a:bodyPr/>
        <a:lstStyle/>
        <a:p>
          <a:endParaRPr lang="en-US"/>
        </a:p>
      </dgm:t>
    </dgm:pt>
    <dgm:pt modelId="{005FC160-B278-4E2B-A4FA-52B22F73BD84}">
      <dgm:prSet/>
      <dgm:spPr/>
      <dgm:t>
        <a:bodyPr/>
        <a:lstStyle/>
        <a:p>
          <a:r>
            <a:rPr lang="en-US"/>
            <a:t>Develop energy-efficient, asynchronous graph learning models with Spiking Neural Networks (SNNs).</a:t>
          </a:r>
        </a:p>
      </dgm:t>
    </dgm:pt>
    <dgm:pt modelId="{0A5205FE-A03E-441D-A323-9AE1580EC8BC}" type="parTrans" cxnId="{F518F811-1F75-4E31-B61D-81722C7A0CCF}">
      <dgm:prSet/>
      <dgm:spPr/>
      <dgm:t>
        <a:bodyPr/>
        <a:lstStyle/>
        <a:p>
          <a:endParaRPr lang="en-US"/>
        </a:p>
      </dgm:t>
    </dgm:pt>
    <dgm:pt modelId="{A22CF792-EC3F-4018-ADBE-A5F413CA8291}" type="sibTrans" cxnId="{F518F811-1F75-4E31-B61D-81722C7A0CCF}">
      <dgm:prSet/>
      <dgm:spPr/>
      <dgm:t>
        <a:bodyPr/>
        <a:lstStyle/>
        <a:p>
          <a:endParaRPr lang="en-US"/>
        </a:p>
      </dgm:t>
    </dgm:pt>
    <dgm:pt modelId="{D9CE898D-36F7-49B0-A52D-EA1224AD6930}">
      <dgm:prSet/>
      <dgm:spPr/>
      <dgm:t>
        <a:bodyPr/>
        <a:lstStyle/>
        <a:p>
          <a:r>
            <a:rPr lang="en-US"/>
            <a:t>Avoids over-smoothing, improving learning efficiency.</a:t>
          </a:r>
        </a:p>
      </dgm:t>
    </dgm:pt>
    <dgm:pt modelId="{9D351A07-B2CA-4C81-B3E7-5B5190071014}" type="parTrans" cxnId="{706C8FBA-F253-4278-BE07-8B8BBB8AFDAF}">
      <dgm:prSet/>
      <dgm:spPr/>
      <dgm:t>
        <a:bodyPr/>
        <a:lstStyle/>
        <a:p>
          <a:endParaRPr lang="en-US"/>
        </a:p>
      </dgm:t>
    </dgm:pt>
    <dgm:pt modelId="{12DDBC63-2954-4DF5-98B4-4B18748A917D}" type="sibTrans" cxnId="{706C8FBA-F253-4278-BE07-8B8BBB8AFDAF}">
      <dgm:prSet/>
      <dgm:spPr/>
      <dgm:t>
        <a:bodyPr/>
        <a:lstStyle/>
        <a:p>
          <a:endParaRPr lang="en-US"/>
        </a:p>
      </dgm:t>
    </dgm:pt>
    <dgm:pt modelId="{4FC28731-A6ED-459D-8725-014A0802DF38}">
      <dgm:prSet/>
      <dgm:spPr/>
      <dgm:t>
        <a:bodyPr/>
        <a:lstStyle/>
        <a:p>
          <a:r>
            <a:rPr lang="en-US"/>
            <a:t>Advanced Learning:</a:t>
          </a:r>
        </a:p>
      </dgm:t>
    </dgm:pt>
    <dgm:pt modelId="{2EAA298E-CFA4-4A12-B8A6-A568FEAA1A25}" type="parTrans" cxnId="{488E5025-4693-4219-9ED1-9D0912B71FB7}">
      <dgm:prSet/>
      <dgm:spPr/>
      <dgm:t>
        <a:bodyPr/>
        <a:lstStyle/>
        <a:p>
          <a:endParaRPr lang="en-US"/>
        </a:p>
      </dgm:t>
    </dgm:pt>
    <dgm:pt modelId="{FCDEAA6A-CFC1-432B-90A1-E705510E36EC}" type="sibTrans" cxnId="{488E5025-4693-4219-9ED1-9D0912B71FB7}">
      <dgm:prSet/>
      <dgm:spPr/>
      <dgm:t>
        <a:bodyPr/>
        <a:lstStyle/>
        <a:p>
          <a:endParaRPr lang="en-US"/>
        </a:p>
      </dgm:t>
    </dgm:pt>
    <dgm:pt modelId="{3BC46E1B-D938-4B62-8A28-27EC4D43592F}">
      <dgm:prSet/>
      <dgm:spPr/>
      <dgm:t>
        <a:bodyPr/>
        <a:lstStyle/>
        <a:p>
          <a:r>
            <a:rPr lang="en-US"/>
            <a:t>Use Spike Timing-Dependent Plasticity (STDP) for efficient learning.</a:t>
          </a:r>
        </a:p>
      </dgm:t>
    </dgm:pt>
    <dgm:pt modelId="{39AA849D-4E91-4328-9F4A-1EC2B08E1C33}" type="parTrans" cxnId="{B7CBB089-7E5A-449A-B5FD-4A1EBDF75BC1}">
      <dgm:prSet/>
      <dgm:spPr/>
      <dgm:t>
        <a:bodyPr/>
        <a:lstStyle/>
        <a:p>
          <a:endParaRPr lang="en-US"/>
        </a:p>
      </dgm:t>
    </dgm:pt>
    <dgm:pt modelId="{0ABDCFEE-63C4-4101-84DE-137AF4CBBC9A}" type="sibTrans" cxnId="{B7CBB089-7E5A-449A-B5FD-4A1EBDF75BC1}">
      <dgm:prSet/>
      <dgm:spPr/>
      <dgm:t>
        <a:bodyPr/>
        <a:lstStyle/>
        <a:p>
          <a:endParaRPr lang="en-US"/>
        </a:p>
      </dgm:t>
    </dgm:pt>
    <dgm:pt modelId="{10276847-FC52-4EBE-BDB4-E5A822E38053}">
      <dgm:prSet/>
      <dgm:spPr/>
      <dgm:t>
        <a:bodyPr/>
        <a:lstStyle/>
        <a:p>
          <a:r>
            <a:rPr lang="en-US"/>
            <a:t>Minimize costly communication in large graph instances.</a:t>
          </a:r>
        </a:p>
      </dgm:t>
    </dgm:pt>
    <dgm:pt modelId="{5EF72D87-B08E-4B07-A3DB-C7D41F7C6A87}" type="parTrans" cxnId="{F83F3481-ECA6-45B8-9932-BFF7C35982A2}">
      <dgm:prSet/>
      <dgm:spPr/>
      <dgm:t>
        <a:bodyPr/>
        <a:lstStyle/>
        <a:p>
          <a:endParaRPr lang="en-US"/>
        </a:p>
      </dgm:t>
    </dgm:pt>
    <dgm:pt modelId="{00C262AE-400C-436C-945B-DF01B7351751}" type="sibTrans" cxnId="{F83F3481-ECA6-45B8-9932-BFF7C35982A2}">
      <dgm:prSet/>
      <dgm:spPr/>
      <dgm:t>
        <a:bodyPr/>
        <a:lstStyle/>
        <a:p>
          <a:endParaRPr lang="en-US"/>
        </a:p>
      </dgm:t>
    </dgm:pt>
    <dgm:pt modelId="{C4C70772-7D1E-401B-8980-4066313EC442}">
      <dgm:prSet/>
      <dgm:spPr/>
      <dgm:t>
        <a:bodyPr/>
        <a:lstStyle/>
        <a:p>
          <a:r>
            <a:rPr lang="en-US"/>
            <a:t>Co-design &amp; Simulations:</a:t>
          </a:r>
        </a:p>
      </dgm:t>
    </dgm:pt>
    <dgm:pt modelId="{1C6B67A9-80EE-441A-8818-1D9DCE47A6D2}" type="parTrans" cxnId="{A526844E-E94E-41AD-993A-F75B00CCBDA9}">
      <dgm:prSet/>
      <dgm:spPr/>
      <dgm:t>
        <a:bodyPr/>
        <a:lstStyle/>
        <a:p>
          <a:endParaRPr lang="en-US"/>
        </a:p>
      </dgm:t>
    </dgm:pt>
    <dgm:pt modelId="{CDD89B06-7BF7-430B-8205-A9A8810FA1FA}" type="sibTrans" cxnId="{A526844E-E94E-41AD-993A-F75B00CCBDA9}">
      <dgm:prSet/>
      <dgm:spPr/>
      <dgm:t>
        <a:bodyPr/>
        <a:lstStyle/>
        <a:p>
          <a:endParaRPr lang="en-US"/>
        </a:p>
      </dgm:t>
    </dgm:pt>
    <dgm:pt modelId="{BD5351E2-3CCA-46AC-AB25-9F5E8B21ABC3}">
      <dgm:prSet/>
      <dgm:spPr/>
      <dgm:t>
        <a:bodyPr/>
        <a:lstStyle/>
        <a:p>
          <a:r>
            <a:rPr lang="en-US"/>
            <a:t>Optimize algorithms with hardware co-design (e.g., memristors, FGMOS transistors).</a:t>
          </a:r>
        </a:p>
      </dgm:t>
    </dgm:pt>
    <dgm:pt modelId="{3E2A3AC8-B782-483A-905F-4364531CC564}" type="parTrans" cxnId="{21D29EAD-9B40-4B09-9111-CD5FCE223C77}">
      <dgm:prSet/>
      <dgm:spPr/>
      <dgm:t>
        <a:bodyPr/>
        <a:lstStyle/>
        <a:p>
          <a:endParaRPr lang="en-US"/>
        </a:p>
      </dgm:t>
    </dgm:pt>
    <dgm:pt modelId="{5DD846EE-3B90-4EDF-914C-E907351AACF2}" type="sibTrans" cxnId="{21D29EAD-9B40-4B09-9111-CD5FCE223C77}">
      <dgm:prSet/>
      <dgm:spPr/>
      <dgm:t>
        <a:bodyPr/>
        <a:lstStyle/>
        <a:p>
          <a:endParaRPr lang="en-US"/>
        </a:p>
      </dgm:t>
    </dgm:pt>
    <dgm:pt modelId="{98C49687-311A-44AE-9D16-4BA531C5A7FF}">
      <dgm:prSet/>
      <dgm:spPr/>
      <dgm:t>
        <a:bodyPr/>
        <a:lstStyle/>
        <a:p>
          <a:r>
            <a:rPr lang="en-US"/>
            <a:t>Use simulators to enhance performance and energy efficiency.</a:t>
          </a:r>
        </a:p>
      </dgm:t>
    </dgm:pt>
    <dgm:pt modelId="{45F23B7E-E0B4-4849-A153-947BDBCD82F6}" type="parTrans" cxnId="{B6D9FF1A-77D2-4219-BF8C-9A0D9DE58E5B}">
      <dgm:prSet/>
      <dgm:spPr/>
      <dgm:t>
        <a:bodyPr/>
        <a:lstStyle/>
        <a:p>
          <a:endParaRPr lang="en-US"/>
        </a:p>
      </dgm:t>
    </dgm:pt>
    <dgm:pt modelId="{1C8A0661-A4D0-4934-83B1-D1CEEC6B7911}" type="sibTrans" cxnId="{B6D9FF1A-77D2-4219-BF8C-9A0D9DE58E5B}">
      <dgm:prSet/>
      <dgm:spPr/>
      <dgm:t>
        <a:bodyPr/>
        <a:lstStyle/>
        <a:p>
          <a:endParaRPr lang="en-US"/>
        </a:p>
      </dgm:t>
    </dgm:pt>
    <dgm:pt modelId="{40A631F0-9EB2-4FC3-8FFB-07531B1EEABE}">
      <dgm:prSet/>
      <dgm:spPr/>
      <dgm:t>
        <a:bodyPr/>
        <a:lstStyle/>
        <a:p>
          <a:r>
            <a:rPr lang="en-US"/>
            <a:t>Scalability &amp; Validation:</a:t>
          </a:r>
        </a:p>
      </dgm:t>
    </dgm:pt>
    <dgm:pt modelId="{39BB5714-DDEF-478A-8744-0B15D2E04EE0}" type="parTrans" cxnId="{5F9807FF-23ED-456B-8DFB-766FE122845D}">
      <dgm:prSet/>
      <dgm:spPr/>
      <dgm:t>
        <a:bodyPr/>
        <a:lstStyle/>
        <a:p>
          <a:endParaRPr lang="en-US"/>
        </a:p>
      </dgm:t>
    </dgm:pt>
    <dgm:pt modelId="{5EC63A7E-72EC-495C-8077-29F8C1BE3AB9}" type="sibTrans" cxnId="{5F9807FF-23ED-456B-8DFB-766FE122845D}">
      <dgm:prSet/>
      <dgm:spPr/>
      <dgm:t>
        <a:bodyPr/>
        <a:lstStyle/>
        <a:p>
          <a:endParaRPr lang="en-US"/>
        </a:p>
      </dgm:t>
    </dgm:pt>
    <dgm:pt modelId="{C99E3B17-62DD-4A87-B1D0-E618C35435BA}">
      <dgm:prSet/>
      <dgm:spPr/>
      <dgm:t>
        <a:bodyPr/>
        <a:lstStyle/>
        <a:p>
          <a:r>
            <a:rPr lang="en-US"/>
            <a:t>Scale simulations on high-performance computing systems.</a:t>
          </a:r>
        </a:p>
      </dgm:t>
    </dgm:pt>
    <dgm:pt modelId="{EF87C6DE-4AEF-4CFF-809D-9153387ED23B}" type="parTrans" cxnId="{C85AA837-8B29-460B-B031-8949B218A46E}">
      <dgm:prSet/>
      <dgm:spPr/>
      <dgm:t>
        <a:bodyPr/>
        <a:lstStyle/>
        <a:p>
          <a:endParaRPr lang="en-US"/>
        </a:p>
      </dgm:t>
    </dgm:pt>
    <dgm:pt modelId="{8828F427-6949-47A8-890F-47E780818A3D}" type="sibTrans" cxnId="{C85AA837-8B29-460B-B031-8949B218A46E}">
      <dgm:prSet/>
      <dgm:spPr/>
      <dgm:t>
        <a:bodyPr/>
        <a:lstStyle/>
        <a:p>
          <a:endParaRPr lang="en-US"/>
        </a:p>
      </dgm:t>
    </dgm:pt>
    <dgm:pt modelId="{3B42F992-5241-488E-AD0F-5C62806CC380}">
      <dgm:prSet/>
      <dgm:spPr/>
      <dgm:t>
        <a:bodyPr/>
        <a:lstStyle/>
        <a:p>
          <a:r>
            <a:rPr lang="en-US"/>
            <a:t>Validate with real hardware, comparing with traditional GNNs.</a:t>
          </a:r>
        </a:p>
      </dgm:t>
    </dgm:pt>
    <dgm:pt modelId="{28742257-E5D0-4565-8939-2038CDC0EC5C}" type="parTrans" cxnId="{CB642812-AD12-4539-825E-DFD51234D7D9}">
      <dgm:prSet/>
      <dgm:spPr/>
      <dgm:t>
        <a:bodyPr/>
        <a:lstStyle/>
        <a:p>
          <a:endParaRPr lang="en-US"/>
        </a:p>
      </dgm:t>
    </dgm:pt>
    <dgm:pt modelId="{28523AEB-B286-49A4-88DB-815DA11E2601}" type="sibTrans" cxnId="{CB642812-AD12-4539-825E-DFD51234D7D9}">
      <dgm:prSet/>
      <dgm:spPr/>
      <dgm:t>
        <a:bodyPr/>
        <a:lstStyle/>
        <a:p>
          <a:endParaRPr lang="en-US"/>
        </a:p>
      </dgm:t>
    </dgm:pt>
    <dgm:pt modelId="{AA2BDC83-4881-504B-8D7E-D71B52A3B997}" type="pres">
      <dgm:prSet presAssocID="{73AF4984-5CA3-4FFE-9931-1B7AD19DB623}" presName="Name0" presStyleCnt="0">
        <dgm:presLayoutVars>
          <dgm:dir/>
          <dgm:animLvl val="lvl"/>
          <dgm:resizeHandles val="exact"/>
        </dgm:presLayoutVars>
      </dgm:prSet>
      <dgm:spPr/>
    </dgm:pt>
    <dgm:pt modelId="{82D4792B-A531-BA43-BF68-4E0D7C8F0625}" type="pres">
      <dgm:prSet presAssocID="{BF0B23CF-66A1-40CD-A439-DF759E45D226}" presName="linNode" presStyleCnt="0"/>
      <dgm:spPr/>
    </dgm:pt>
    <dgm:pt modelId="{9A2BBBE8-EE72-354F-9083-E85E34A907F2}" type="pres">
      <dgm:prSet presAssocID="{BF0B23CF-66A1-40CD-A439-DF759E45D226}" presName="parentText" presStyleLbl="node1" presStyleIdx="0" presStyleCnt="6">
        <dgm:presLayoutVars>
          <dgm:chMax val="1"/>
          <dgm:bulletEnabled val="1"/>
        </dgm:presLayoutVars>
      </dgm:prSet>
      <dgm:spPr/>
    </dgm:pt>
    <dgm:pt modelId="{62C3A1B0-457C-4143-8889-924736344C01}" type="pres">
      <dgm:prSet presAssocID="{BF0B23CF-66A1-40CD-A439-DF759E45D226}" presName="descendantText" presStyleLbl="alignAccFollowNode1" presStyleIdx="0" presStyleCnt="6">
        <dgm:presLayoutVars>
          <dgm:bulletEnabled val="1"/>
        </dgm:presLayoutVars>
      </dgm:prSet>
      <dgm:spPr/>
    </dgm:pt>
    <dgm:pt modelId="{C6B2495F-46BA-AF44-B347-8B9E1694DB6D}" type="pres">
      <dgm:prSet presAssocID="{EE7AE7C8-3686-44A7-B04F-E3EA54970F14}" presName="sp" presStyleCnt="0"/>
      <dgm:spPr/>
    </dgm:pt>
    <dgm:pt modelId="{722712BC-C6B0-0842-AE4C-722FC0851EC5}" type="pres">
      <dgm:prSet presAssocID="{8996216C-6B40-4EA8-A94D-EBB5F7DCDEC0}" presName="linNode" presStyleCnt="0"/>
      <dgm:spPr/>
    </dgm:pt>
    <dgm:pt modelId="{8BDF7D68-589C-2046-9EAE-F4B871B39953}" type="pres">
      <dgm:prSet presAssocID="{8996216C-6B40-4EA8-A94D-EBB5F7DCDEC0}" presName="parentText" presStyleLbl="node1" presStyleIdx="1" presStyleCnt="6">
        <dgm:presLayoutVars>
          <dgm:chMax val="1"/>
          <dgm:bulletEnabled val="1"/>
        </dgm:presLayoutVars>
      </dgm:prSet>
      <dgm:spPr/>
    </dgm:pt>
    <dgm:pt modelId="{0D8605C4-5A1B-104E-9259-1EA7B954B115}" type="pres">
      <dgm:prSet presAssocID="{8996216C-6B40-4EA8-A94D-EBB5F7DCDEC0}" presName="descendantText" presStyleLbl="alignAccFollowNode1" presStyleIdx="1" presStyleCnt="6">
        <dgm:presLayoutVars>
          <dgm:bulletEnabled val="1"/>
        </dgm:presLayoutVars>
      </dgm:prSet>
      <dgm:spPr/>
    </dgm:pt>
    <dgm:pt modelId="{B8BFE4B3-569D-E945-A94F-5CDDF0BC90CC}" type="pres">
      <dgm:prSet presAssocID="{C3A40697-7B4C-41DC-A1BE-69CD0DFD6CF2}" presName="sp" presStyleCnt="0"/>
      <dgm:spPr/>
    </dgm:pt>
    <dgm:pt modelId="{B53379C5-66CF-DA4B-BA22-70FFA9E7801B}" type="pres">
      <dgm:prSet presAssocID="{65D2B303-64E6-4D50-8DD6-DF57BCEE7D75}" presName="linNode" presStyleCnt="0"/>
      <dgm:spPr/>
    </dgm:pt>
    <dgm:pt modelId="{465044D4-A521-6649-8493-EC959CECF0A9}" type="pres">
      <dgm:prSet presAssocID="{65D2B303-64E6-4D50-8DD6-DF57BCEE7D75}" presName="parentText" presStyleLbl="node1" presStyleIdx="2" presStyleCnt="6">
        <dgm:presLayoutVars>
          <dgm:chMax val="1"/>
          <dgm:bulletEnabled val="1"/>
        </dgm:presLayoutVars>
      </dgm:prSet>
      <dgm:spPr/>
    </dgm:pt>
    <dgm:pt modelId="{7F0ECAD1-1D6F-F241-B09E-8B099EA5DC7E}" type="pres">
      <dgm:prSet presAssocID="{65D2B303-64E6-4D50-8DD6-DF57BCEE7D75}" presName="descendantText" presStyleLbl="alignAccFollowNode1" presStyleIdx="2" presStyleCnt="6">
        <dgm:presLayoutVars>
          <dgm:bulletEnabled val="1"/>
        </dgm:presLayoutVars>
      </dgm:prSet>
      <dgm:spPr/>
    </dgm:pt>
    <dgm:pt modelId="{534445BD-D342-0F47-B7F6-64E48561BD82}" type="pres">
      <dgm:prSet presAssocID="{7246FB1D-78C7-4556-BEE4-4101721A0E1E}" presName="sp" presStyleCnt="0"/>
      <dgm:spPr/>
    </dgm:pt>
    <dgm:pt modelId="{01032F94-C2C9-204E-8338-70D61EE24218}" type="pres">
      <dgm:prSet presAssocID="{4FC28731-A6ED-459D-8725-014A0802DF38}" presName="linNode" presStyleCnt="0"/>
      <dgm:spPr/>
    </dgm:pt>
    <dgm:pt modelId="{09963512-26FB-EA43-B6DF-91A984CD0ADD}" type="pres">
      <dgm:prSet presAssocID="{4FC28731-A6ED-459D-8725-014A0802DF38}" presName="parentText" presStyleLbl="node1" presStyleIdx="3" presStyleCnt="6">
        <dgm:presLayoutVars>
          <dgm:chMax val="1"/>
          <dgm:bulletEnabled val="1"/>
        </dgm:presLayoutVars>
      </dgm:prSet>
      <dgm:spPr/>
    </dgm:pt>
    <dgm:pt modelId="{1EDA454B-51A1-BA4E-A0DB-F690E1C39C53}" type="pres">
      <dgm:prSet presAssocID="{4FC28731-A6ED-459D-8725-014A0802DF38}" presName="descendantText" presStyleLbl="alignAccFollowNode1" presStyleIdx="3" presStyleCnt="6">
        <dgm:presLayoutVars>
          <dgm:bulletEnabled val="1"/>
        </dgm:presLayoutVars>
      </dgm:prSet>
      <dgm:spPr/>
    </dgm:pt>
    <dgm:pt modelId="{9F4B2F54-9A05-E54D-9F56-9AFE5340DE54}" type="pres">
      <dgm:prSet presAssocID="{FCDEAA6A-CFC1-432B-90A1-E705510E36EC}" presName="sp" presStyleCnt="0"/>
      <dgm:spPr/>
    </dgm:pt>
    <dgm:pt modelId="{0F124E78-1E12-7744-9F38-DED77C1E4CAE}" type="pres">
      <dgm:prSet presAssocID="{C4C70772-7D1E-401B-8980-4066313EC442}" presName="linNode" presStyleCnt="0"/>
      <dgm:spPr/>
    </dgm:pt>
    <dgm:pt modelId="{DCE489FB-1FA8-9E48-BFB7-272B78FCB9E9}" type="pres">
      <dgm:prSet presAssocID="{C4C70772-7D1E-401B-8980-4066313EC442}" presName="parentText" presStyleLbl="node1" presStyleIdx="4" presStyleCnt="6">
        <dgm:presLayoutVars>
          <dgm:chMax val="1"/>
          <dgm:bulletEnabled val="1"/>
        </dgm:presLayoutVars>
      </dgm:prSet>
      <dgm:spPr/>
    </dgm:pt>
    <dgm:pt modelId="{9592F06D-C42E-6D4F-AEE2-08F7D8C99B9F}" type="pres">
      <dgm:prSet presAssocID="{C4C70772-7D1E-401B-8980-4066313EC442}" presName="descendantText" presStyleLbl="alignAccFollowNode1" presStyleIdx="4" presStyleCnt="6">
        <dgm:presLayoutVars>
          <dgm:bulletEnabled val="1"/>
        </dgm:presLayoutVars>
      </dgm:prSet>
      <dgm:spPr/>
    </dgm:pt>
    <dgm:pt modelId="{13C6A4A7-982C-8C42-B383-24C87D2037A5}" type="pres">
      <dgm:prSet presAssocID="{CDD89B06-7BF7-430B-8205-A9A8810FA1FA}" presName="sp" presStyleCnt="0"/>
      <dgm:spPr/>
    </dgm:pt>
    <dgm:pt modelId="{E6904B05-85C7-A644-BB3A-6FB099414325}" type="pres">
      <dgm:prSet presAssocID="{40A631F0-9EB2-4FC3-8FFB-07531B1EEABE}" presName="linNode" presStyleCnt="0"/>
      <dgm:spPr/>
    </dgm:pt>
    <dgm:pt modelId="{49CAC6D6-C2E7-BC4C-AB61-2BF60DAD5E31}" type="pres">
      <dgm:prSet presAssocID="{40A631F0-9EB2-4FC3-8FFB-07531B1EEABE}" presName="parentText" presStyleLbl="node1" presStyleIdx="5" presStyleCnt="6">
        <dgm:presLayoutVars>
          <dgm:chMax val="1"/>
          <dgm:bulletEnabled val="1"/>
        </dgm:presLayoutVars>
      </dgm:prSet>
      <dgm:spPr/>
    </dgm:pt>
    <dgm:pt modelId="{92414823-3C90-EE4E-AC38-188BAA93CB72}" type="pres">
      <dgm:prSet presAssocID="{40A631F0-9EB2-4FC3-8FFB-07531B1EEABE}" presName="descendantText" presStyleLbl="alignAccFollowNode1" presStyleIdx="5" presStyleCnt="6">
        <dgm:presLayoutVars>
          <dgm:bulletEnabled val="1"/>
        </dgm:presLayoutVars>
      </dgm:prSet>
      <dgm:spPr/>
    </dgm:pt>
  </dgm:ptLst>
  <dgm:cxnLst>
    <dgm:cxn modelId="{6B427D0A-D3EC-8343-BD68-020686D50AD8}" type="presOf" srcId="{C4C70772-7D1E-401B-8980-4066313EC442}" destId="{DCE489FB-1FA8-9E48-BFB7-272B78FCB9E9}" srcOrd="0" destOrd="0" presId="urn:microsoft.com/office/officeart/2005/8/layout/vList5"/>
    <dgm:cxn modelId="{DB1F6311-55EB-694F-834C-E003B2A0FD3B}" type="presOf" srcId="{F4D99948-FE72-48FF-8F45-D3759FC93E0D}" destId="{0D8605C4-5A1B-104E-9259-1EA7B954B115}" srcOrd="0" destOrd="0" presId="urn:microsoft.com/office/officeart/2005/8/layout/vList5"/>
    <dgm:cxn modelId="{F518F811-1F75-4E31-B61D-81722C7A0CCF}" srcId="{65D2B303-64E6-4D50-8DD6-DF57BCEE7D75}" destId="{005FC160-B278-4E2B-A4FA-52B22F73BD84}" srcOrd="0" destOrd="0" parTransId="{0A5205FE-A03E-441D-A323-9AE1580EC8BC}" sibTransId="{A22CF792-EC3F-4018-ADBE-A5F413CA8291}"/>
    <dgm:cxn modelId="{CB642812-AD12-4539-825E-DFD51234D7D9}" srcId="{40A631F0-9EB2-4FC3-8FFB-07531B1EEABE}" destId="{3B42F992-5241-488E-AD0F-5C62806CC380}" srcOrd="1" destOrd="0" parTransId="{28742257-E5D0-4565-8939-2038CDC0EC5C}" sibTransId="{28523AEB-B286-49A4-88DB-815DA11E2601}"/>
    <dgm:cxn modelId="{07795114-144B-42D6-B7BB-E49563A2F32B}" srcId="{73AF4984-5CA3-4FFE-9931-1B7AD19DB623}" destId="{8996216C-6B40-4EA8-A94D-EBB5F7DCDEC0}" srcOrd="1" destOrd="0" parTransId="{75CB9920-ED05-467B-8C6B-A6621078790F}" sibTransId="{C3A40697-7B4C-41DC-A1BE-69CD0DFD6CF2}"/>
    <dgm:cxn modelId="{B6D9FF1A-77D2-4219-BF8C-9A0D9DE58E5B}" srcId="{C4C70772-7D1E-401B-8980-4066313EC442}" destId="{98C49687-311A-44AE-9D16-4BA531C5A7FF}" srcOrd="1" destOrd="0" parTransId="{45F23B7E-E0B4-4849-A153-947BDBCD82F6}" sibTransId="{1C8A0661-A4D0-4934-83B1-D1CEEC6B7911}"/>
    <dgm:cxn modelId="{588FF924-F816-3849-B123-9A3F079D0819}" type="presOf" srcId="{9F54F9CC-A8A0-486B-8605-24A6C0786C5E}" destId="{62C3A1B0-457C-4143-8889-924736344C01}" srcOrd="0" destOrd="1" presId="urn:microsoft.com/office/officeart/2005/8/layout/vList5"/>
    <dgm:cxn modelId="{488E5025-4693-4219-9ED1-9D0912B71FB7}" srcId="{73AF4984-5CA3-4FFE-9931-1B7AD19DB623}" destId="{4FC28731-A6ED-459D-8725-014A0802DF38}" srcOrd="3" destOrd="0" parTransId="{2EAA298E-CFA4-4A12-B8A6-A568FEAA1A25}" sibTransId="{FCDEAA6A-CFC1-432B-90A1-E705510E36EC}"/>
    <dgm:cxn modelId="{C69F9D2D-B359-674E-8BF6-DA00F09509D0}" type="presOf" srcId="{4FC28731-A6ED-459D-8725-014A0802DF38}" destId="{09963512-26FB-EA43-B6DF-91A984CD0ADD}" srcOrd="0" destOrd="0" presId="urn:microsoft.com/office/officeart/2005/8/layout/vList5"/>
    <dgm:cxn modelId="{87DB4234-28D5-6446-BB5C-F108CE6F509A}" type="presOf" srcId="{10276847-FC52-4EBE-BDB4-E5A822E38053}" destId="{1EDA454B-51A1-BA4E-A0DB-F690E1C39C53}" srcOrd="0" destOrd="1" presId="urn:microsoft.com/office/officeart/2005/8/layout/vList5"/>
    <dgm:cxn modelId="{DC773736-1CFA-469E-8662-3D33CB7F8528}" srcId="{73AF4984-5CA3-4FFE-9931-1B7AD19DB623}" destId="{BF0B23CF-66A1-40CD-A439-DF759E45D226}" srcOrd="0" destOrd="0" parTransId="{F8179223-E731-4145-9378-DD7A3FDA294A}" sibTransId="{EE7AE7C8-3686-44A7-B04F-E3EA54970F14}"/>
    <dgm:cxn modelId="{C85AA837-8B29-460B-B031-8949B218A46E}" srcId="{40A631F0-9EB2-4FC3-8FFB-07531B1EEABE}" destId="{C99E3B17-62DD-4A87-B1D0-E618C35435BA}" srcOrd="0" destOrd="0" parTransId="{EF87C6DE-4AEF-4CFF-809D-9153387ED23B}" sibTransId="{8828F427-6949-47A8-890F-47E780818A3D}"/>
    <dgm:cxn modelId="{FBED8A3E-EAA2-C64E-B1C9-E54079998A33}" type="presOf" srcId="{73AF4984-5CA3-4FFE-9931-1B7AD19DB623}" destId="{AA2BDC83-4881-504B-8D7E-D71B52A3B997}" srcOrd="0" destOrd="0" presId="urn:microsoft.com/office/officeart/2005/8/layout/vList5"/>
    <dgm:cxn modelId="{357BA244-D692-4279-A052-FD18C6DE54F5}" srcId="{BF0B23CF-66A1-40CD-A439-DF759E45D226}" destId="{9F54F9CC-A8A0-486B-8605-24A6C0786C5E}" srcOrd="1" destOrd="0" parTransId="{634E38C7-EE7B-4048-8D5A-2184F36743F7}" sibTransId="{8B06A1DA-9F1C-441A-8827-C58FA29D090F}"/>
    <dgm:cxn modelId="{74B50C4E-8FE6-5C47-B011-0EB8FF617659}" type="presOf" srcId="{40A631F0-9EB2-4FC3-8FFB-07531B1EEABE}" destId="{49CAC6D6-C2E7-BC4C-AB61-2BF60DAD5E31}" srcOrd="0" destOrd="0" presId="urn:microsoft.com/office/officeart/2005/8/layout/vList5"/>
    <dgm:cxn modelId="{A526844E-E94E-41AD-993A-F75B00CCBDA9}" srcId="{73AF4984-5CA3-4FFE-9931-1B7AD19DB623}" destId="{C4C70772-7D1E-401B-8980-4066313EC442}" srcOrd="4" destOrd="0" parTransId="{1C6B67A9-80EE-441A-8818-1D9DCE47A6D2}" sibTransId="{CDD89B06-7BF7-430B-8205-A9A8810FA1FA}"/>
    <dgm:cxn modelId="{88D3675B-A55F-ED4B-90A8-053CD09587B0}" type="presOf" srcId="{BF0B23CF-66A1-40CD-A439-DF759E45D226}" destId="{9A2BBBE8-EE72-354F-9083-E85E34A907F2}" srcOrd="0" destOrd="0" presId="urn:microsoft.com/office/officeart/2005/8/layout/vList5"/>
    <dgm:cxn modelId="{77A7C26B-47C3-4B46-95ED-654241CE9C5F}" type="presOf" srcId="{3B42F992-5241-488E-AD0F-5C62806CC380}" destId="{92414823-3C90-EE4E-AC38-188BAA93CB72}" srcOrd="0" destOrd="1" presId="urn:microsoft.com/office/officeart/2005/8/layout/vList5"/>
    <dgm:cxn modelId="{2B56A37E-FB08-3D45-97D9-486AB403B93C}" type="presOf" srcId="{005FC160-B278-4E2B-A4FA-52B22F73BD84}" destId="{7F0ECAD1-1D6F-F241-B09E-8B099EA5DC7E}" srcOrd="0" destOrd="0" presId="urn:microsoft.com/office/officeart/2005/8/layout/vList5"/>
    <dgm:cxn modelId="{F83F3481-ECA6-45B8-9932-BFF7C35982A2}" srcId="{4FC28731-A6ED-459D-8725-014A0802DF38}" destId="{10276847-FC52-4EBE-BDB4-E5A822E38053}" srcOrd="1" destOrd="0" parTransId="{5EF72D87-B08E-4B07-A3DB-C7D41F7C6A87}" sibTransId="{00C262AE-400C-436C-945B-DF01B7351751}"/>
    <dgm:cxn modelId="{7B706E85-799C-B545-9D49-CCE28D549485}" type="presOf" srcId="{CA6A0342-CED1-4B2E-82B2-710F2F9C04B6}" destId="{62C3A1B0-457C-4143-8889-924736344C01}" srcOrd="0" destOrd="0" presId="urn:microsoft.com/office/officeart/2005/8/layout/vList5"/>
    <dgm:cxn modelId="{B7CBB089-7E5A-449A-B5FD-4A1EBDF75BC1}" srcId="{4FC28731-A6ED-459D-8725-014A0802DF38}" destId="{3BC46E1B-D938-4B62-8A28-27EC4D43592F}" srcOrd="0" destOrd="0" parTransId="{39AA849D-4E91-4328-9F4A-1EC2B08E1C33}" sibTransId="{0ABDCFEE-63C4-4101-84DE-137AF4CBBC9A}"/>
    <dgm:cxn modelId="{860B548E-AD41-407B-BF03-0335B9CE45AD}" srcId="{73AF4984-5CA3-4FFE-9931-1B7AD19DB623}" destId="{65D2B303-64E6-4D50-8DD6-DF57BCEE7D75}" srcOrd="2" destOrd="0" parTransId="{09D28CC6-D961-484F-BB67-B1D501296173}" sibTransId="{7246FB1D-78C7-4556-BEE4-4101721A0E1E}"/>
    <dgm:cxn modelId="{A35D9D8F-2584-6C45-B49C-12C0D326AF7E}" type="presOf" srcId="{C99E3B17-62DD-4A87-B1D0-E618C35435BA}" destId="{92414823-3C90-EE4E-AC38-188BAA93CB72}" srcOrd="0" destOrd="0" presId="urn:microsoft.com/office/officeart/2005/8/layout/vList5"/>
    <dgm:cxn modelId="{732B4392-DE42-2640-96DC-D1F44B82A4D9}" type="presOf" srcId="{98C49687-311A-44AE-9D16-4BA531C5A7FF}" destId="{9592F06D-C42E-6D4F-AEE2-08F7D8C99B9F}" srcOrd="0" destOrd="1" presId="urn:microsoft.com/office/officeart/2005/8/layout/vList5"/>
    <dgm:cxn modelId="{2F510A99-7723-B143-843B-CEC9923A2A0C}" type="presOf" srcId="{8996216C-6B40-4EA8-A94D-EBB5F7DCDEC0}" destId="{8BDF7D68-589C-2046-9EAE-F4B871B39953}" srcOrd="0" destOrd="0" presId="urn:microsoft.com/office/officeart/2005/8/layout/vList5"/>
    <dgm:cxn modelId="{6550259A-E637-F047-8172-7ED1951D4B63}" type="presOf" srcId="{65D2B303-64E6-4D50-8DD6-DF57BCEE7D75}" destId="{465044D4-A521-6649-8493-EC959CECF0A9}" srcOrd="0" destOrd="0" presId="urn:microsoft.com/office/officeart/2005/8/layout/vList5"/>
    <dgm:cxn modelId="{21D29EAD-9B40-4B09-9111-CD5FCE223C77}" srcId="{C4C70772-7D1E-401B-8980-4066313EC442}" destId="{BD5351E2-3CCA-46AC-AB25-9F5E8B21ABC3}" srcOrd="0" destOrd="0" parTransId="{3E2A3AC8-B782-483A-905F-4364531CC564}" sibTransId="{5DD846EE-3B90-4EDF-914C-E907351AACF2}"/>
    <dgm:cxn modelId="{8C2133AF-9BD3-469D-88EC-B7D542D28313}" srcId="{8996216C-6B40-4EA8-A94D-EBB5F7DCDEC0}" destId="{F4D99948-FE72-48FF-8F45-D3759FC93E0D}" srcOrd="0" destOrd="0" parTransId="{3C744FD3-9D4E-44C9-A1F0-BE429E558DAD}" sibTransId="{E0F81221-7085-456C-8EE9-DD18FDD52B66}"/>
    <dgm:cxn modelId="{96A89EB4-0063-4BE8-B1CC-35D36B2412D6}" srcId="{BF0B23CF-66A1-40CD-A439-DF759E45D226}" destId="{CA6A0342-CED1-4B2E-82B2-710F2F9C04B6}" srcOrd="0" destOrd="0" parTransId="{23EC1E6E-3122-4A8E-8920-C0E027F97D95}" sibTransId="{2859B7D0-CC50-4E71-8527-BE5429C6FC2F}"/>
    <dgm:cxn modelId="{706C8FBA-F253-4278-BE07-8B8BBB8AFDAF}" srcId="{65D2B303-64E6-4D50-8DD6-DF57BCEE7D75}" destId="{D9CE898D-36F7-49B0-A52D-EA1224AD6930}" srcOrd="1" destOrd="0" parTransId="{9D351A07-B2CA-4C81-B3E7-5B5190071014}" sibTransId="{12DDBC63-2954-4DF5-98B4-4B18748A917D}"/>
    <dgm:cxn modelId="{039E55C8-16AC-8244-884D-8E80E5435E98}" type="presOf" srcId="{D9CE898D-36F7-49B0-A52D-EA1224AD6930}" destId="{7F0ECAD1-1D6F-F241-B09E-8B099EA5DC7E}" srcOrd="0" destOrd="1" presId="urn:microsoft.com/office/officeart/2005/8/layout/vList5"/>
    <dgm:cxn modelId="{5434E8E9-A73F-9D4F-BB2C-3199E31AEE28}" type="presOf" srcId="{3BC46E1B-D938-4B62-8A28-27EC4D43592F}" destId="{1EDA454B-51A1-BA4E-A0DB-F690E1C39C53}" srcOrd="0" destOrd="0" presId="urn:microsoft.com/office/officeart/2005/8/layout/vList5"/>
    <dgm:cxn modelId="{3DDDD5F7-9571-D947-86FF-16D4A67F6988}" type="presOf" srcId="{BD5351E2-3CCA-46AC-AB25-9F5E8B21ABC3}" destId="{9592F06D-C42E-6D4F-AEE2-08F7D8C99B9F}" srcOrd="0" destOrd="0" presId="urn:microsoft.com/office/officeart/2005/8/layout/vList5"/>
    <dgm:cxn modelId="{5F9807FF-23ED-456B-8DFB-766FE122845D}" srcId="{73AF4984-5CA3-4FFE-9931-1B7AD19DB623}" destId="{40A631F0-9EB2-4FC3-8FFB-07531B1EEABE}" srcOrd="5" destOrd="0" parTransId="{39BB5714-DDEF-478A-8744-0B15D2E04EE0}" sibTransId="{5EC63A7E-72EC-495C-8077-29F8C1BE3AB9}"/>
    <dgm:cxn modelId="{487C85CC-E684-D549-8AE2-954813C8ED07}" type="presParOf" srcId="{AA2BDC83-4881-504B-8D7E-D71B52A3B997}" destId="{82D4792B-A531-BA43-BF68-4E0D7C8F0625}" srcOrd="0" destOrd="0" presId="urn:microsoft.com/office/officeart/2005/8/layout/vList5"/>
    <dgm:cxn modelId="{F9754EB2-487C-1F41-A549-0B6BA9DEE7C2}" type="presParOf" srcId="{82D4792B-A531-BA43-BF68-4E0D7C8F0625}" destId="{9A2BBBE8-EE72-354F-9083-E85E34A907F2}" srcOrd="0" destOrd="0" presId="urn:microsoft.com/office/officeart/2005/8/layout/vList5"/>
    <dgm:cxn modelId="{8ECFEAC2-9912-1D49-BBCC-4EEB608F60E6}" type="presParOf" srcId="{82D4792B-A531-BA43-BF68-4E0D7C8F0625}" destId="{62C3A1B0-457C-4143-8889-924736344C01}" srcOrd="1" destOrd="0" presId="urn:microsoft.com/office/officeart/2005/8/layout/vList5"/>
    <dgm:cxn modelId="{AB98E5EC-A506-FF40-B327-1B623C74FBC5}" type="presParOf" srcId="{AA2BDC83-4881-504B-8D7E-D71B52A3B997}" destId="{C6B2495F-46BA-AF44-B347-8B9E1694DB6D}" srcOrd="1" destOrd="0" presId="urn:microsoft.com/office/officeart/2005/8/layout/vList5"/>
    <dgm:cxn modelId="{DC6CEC0B-50F5-A045-8AD3-F0D1EBC254DC}" type="presParOf" srcId="{AA2BDC83-4881-504B-8D7E-D71B52A3B997}" destId="{722712BC-C6B0-0842-AE4C-722FC0851EC5}" srcOrd="2" destOrd="0" presId="urn:microsoft.com/office/officeart/2005/8/layout/vList5"/>
    <dgm:cxn modelId="{F0969E00-28EE-A845-ADF1-2DAADB3BA422}" type="presParOf" srcId="{722712BC-C6B0-0842-AE4C-722FC0851EC5}" destId="{8BDF7D68-589C-2046-9EAE-F4B871B39953}" srcOrd="0" destOrd="0" presId="urn:microsoft.com/office/officeart/2005/8/layout/vList5"/>
    <dgm:cxn modelId="{A956B9C9-B5FA-C942-845C-D6E43891B743}" type="presParOf" srcId="{722712BC-C6B0-0842-AE4C-722FC0851EC5}" destId="{0D8605C4-5A1B-104E-9259-1EA7B954B115}" srcOrd="1" destOrd="0" presId="urn:microsoft.com/office/officeart/2005/8/layout/vList5"/>
    <dgm:cxn modelId="{E855A65C-3EDC-CA46-9836-2FF22C2B9FB9}" type="presParOf" srcId="{AA2BDC83-4881-504B-8D7E-D71B52A3B997}" destId="{B8BFE4B3-569D-E945-A94F-5CDDF0BC90CC}" srcOrd="3" destOrd="0" presId="urn:microsoft.com/office/officeart/2005/8/layout/vList5"/>
    <dgm:cxn modelId="{6E361700-46EF-C747-BE82-C3FEE27B32DE}" type="presParOf" srcId="{AA2BDC83-4881-504B-8D7E-D71B52A3B997}" destId="{B53379C5-66CF-DA4B-BA22-70FFA9E7801B}" srcOrd="4" destOrd="0" presId="urn:microsoft.com/office/officeart/2005/8/layout/vList5"/>
    <dgm:cxn modelId="{03FF76C9-1CD5-FB4F-B607-AED7692B0E56}" type="presParOf" srcId="{B53379C5-66CF-DA4B-BA22-70FFA9E7801B}" destId="{465044D4-A521-6649-8493-EC959CECF0A9}" srcOrd="0" destOrd="0" presId="urn:microsoft.com/office/officeart/2005/8/layout/vList5"/>
    <dgm:cxn modelId="{00CD84C6-EB80-F34C-A282-63E9F41D5416}" type="presParOf" srcId="{B53379C5-66CF-DA4B-BA22-70FFA9E7801B}" destId="{7F0ECAD1-1D6F-F241-B09E-8B099EA5DC7E}" srcOrd="1" destOrd="0" presId="urn:microsoft.com/office/officeart/2005/8/layout/vList5"/>
    <dgm:cxn modelId="{9A6D4968-8929-7749-B9FA-AE12A898F484}" type="presParOf" srcId="{AA2BDC83-4881-504B-8D7E-D71B52A3B997}" destId="{534445BD-D342-0F47-B7F6-64E48561BD82}" srcOrd="5" destOrd="0" presId="urn:microsoft.com/office/officeart/2005/8/layout/vList5"/>
    <dgm:cxn modelId="{F587B549-085E-794D-8F67-11AA885D0A16}" type="presParOf" srcId="{AA2BDC83-4881-504B-8D7E-D71B52A3B997}" destId="{01032F94-C2C9-204E-8338-70D61EE24218}" srcOrd="6" destOrd="0" presId="urn:microsoft.com/office/officeart/2005/8/layout/vList5"/>
    <dgm:cxn modelId="{71CAA106-FF43-554C-85D1-D928EEB9D16A}" type="presParOf" srcId="{01032F94-C2C9-204E-8338-70D61EE24218}" destId="{09963512-26FB-EA43-B6DF-91A984CD0ADD}" srcOrd="0" destOrd="0" presId="urn:microsoft.com/office/officeart/2005/8/layout/vList5"/>
    <dgm:cxn modelId="{907C651A-0603-F845-A67D-132AFF266E4B}" type="presParOf" srcId="{01032F94-C2C9-204E-8338-70D61EE24218}" destId="{1EDA454B-51A1-BA4E-A0DB-F690E1C39C53}" srcOrd="1" destOrd="0" presId="urn:microsoft.com/office/officeart/2005/8/layout/vList5"/>
    <dgm:cxn modelId="{3FD7C540-C419-4949-B65E-610E9D0B52C0}" type="presParOf" srcId="{AA2BDC83-4881-504B-8D7E-D71B52A3B997}" destId="{9F4B2F54-9A05-E54D-9F56-9AFE5340DE54}" srcOrd="7" destOrd="0" presId="urn:microsoft.com/office/officeart/2005/8/layout/vList5"/>
    <dgm:cxn modelId="{A1B2203B-EE71-6F48-80CD-81F1EAE2C2B3}" type="presParOf" srcId="{AA2BDC83-4881-504B-8D7E-D71B52A3B997}" destId="{0F124E78-1E12-7744-9F38-DED77C1E4CAE}" srcOrd="8" destOrd="0" presId="urn:microsoft.com/office/officeart/2005/8/layout/vList5"/>
    <dgm:cxn modelId="{D26A1C19-C2A0-6A48-8EDC-AEA72160CD8D}" type="presParOf" srcId="{0F124E78-1E12-7744-9F38-DED77C1E4CAE}" destId="{DCE489FB-1FA8-9E48-BFB7-272B78FCB9E9}" srcOrd="0" destOrd="0" presId="urn:microsoft.com/office/officeart/2005/8/layout/vList5"/>
    <dgm:cxn modelId="{A28D5D2C-8CAB-2549-81AF-E0B484BDD033}" type="presParOf" srcId="{0F124E78-1E12-7744-9F38-DED77C1E4CAE}" destId="{9592F06D-C42E-6D4F-AEE2-08F7D8C99B9F}" srcOrd="1" destOrd="0" presId="urn:microsoft.com/office/officeart/2005/8/layout/vList5"/>
    <dgm:cxn modelId="{9FCABDD0-27D7-7642-A22E-1FE775EEB116}" type="presParOf" srcId="{AA2BDC83-4881-504B-8D7E-D71B52A3B997}" destId="{13C6A4A7-982C-8C42-B383-24C87D2037A5}" srcOrd="9" destOrd="0" presId="urn:microsoft.com/office/officeart/2005/8/layout/vList5"/>
    <dgm:cxn modelId="{57B5C3F6-3FF2-414C-85FA-40E79FD1650A}" type="presParOf" srcId="{AA2BDC83-4881-504B-8D7E-D71B52A3B997}" destId="{E6904B05-85C7-A644-BB3A-6FB099414325}" srcOrd="10" destOrd="0" presId="urn:microsoft.com/office/officeart/2005/8/layout/vList5"/>
    <dgm:cxn modelId="{5D1B3E22-0FF7-2140-8763-E8F132EE6EB5}" type="presParOf" srcId="{E6904B05-85C7-A644-BB3A-6FB099414325}" destId="{49CAC6D6-C2E7-BC4C-AB61-2BF60DAD5E31}" srcOrd="0" destOrd="0" presId="urn:microsoft.com/office/officeart/2005/8/layout/vList5"/>
    <dgm:cxn modelId="{C061F381-8EEB-3B4B-BB74-432B725D6058}" type="presParOf" srcId="{E6904B05-85C7-A644-BB3A-6FB099414325}" destId="{92414823-3C90-EE4E-AC38-188BAA93CB7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E6D19-3443-E642-BBFB-87599722433F}">
      <dsp:nvSpPr>
        <dsp:cNvPr id="0" name=""/>
        <dsp:cNvSpPr/>
      </dsp:nvSpPr>
      <dsp:spPr>
        <a:xfrm>
          <a:off x="1292" y="0"/>
          <a:ext cx="2116840" cy="745527"/>
        </a:xfrm>
        <a:prstGeom prst="homePlate">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Networks of computers</a:t>
          </a:r>
        </a:p>
      </dsp:txBody>
      <dsp:txXfrm>
        <a:off x="1292" y="0"/>
        <a:ext cx="1930458" cy="745527"/>
      </dsp:txXfrm>
    </dsp:sp>
    <dsp:sp modelId="{481048F7-EE5B-5046-8248-41E36498F438}">
      <dsp:nvSpPr>
        <dsp:cNvPr id="0" name=""/>
        <dsp:cNvSpPr/>
      </dsp:nvSpPr>
      <dsp:spPr>
        <a:xfrm>
          <a:off x="1694764" y="0"/>
          <a:ext cx="2116840" cy="745527"/>
        </a:xfrm>
        <a:prstGeom prst="chevron">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Cluster computers</a:t>
          </a:r>
        </a:p>
      </dsp:txBody>
      <dsp:txXfrm>
        <a:off x="2067528" y="0"/>
        <a:ext cx="1371313" cy="745527"/>
      </dsp:txXfrm>
    </dsp:sp>
    <dsp:sp modelId="{F00E0C72-2E7F-1247-B314-3970958DA8AD}">
      <dsp:nvSpPr>
        <dsp:cNvPr id="0" name=""/>
        <dsp:cNvSpPr/>
      </dsp:nvSpPr>
      <dsp:spPr>
        <a:xfrm>
          <a:off x="3388237" y="0"/>
          <a:ext cx="2116840" cy="745527"/>
        </a:xfrm>
        <a:prstGeom prst="chevron">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GPUs</a:t>
          </a:r>
        </a:p>
      </dsp:txBody>
      <dsp:txXfrm>
        <a:off x="3761001" y="0"/>
        <a:ext cx="1371313" cy="745527"/>
      </dsp:txXfrm>
    </dsp:sp>
    <dsp:sp modelId="{25C24F2E-811B-B54C-A22A-C232F69C8911}">
      <dsp:nvSpPr>
        <dsp:cNvPr id="0" name=""/>
        <dsp:cNvSpPr/>
      </dsp:nvSpPr>
      <dsp:spPr>
        <a:xfrm>
          <a:off x="5081709" y="0"/>
          <a:ext cx="2116840" cy="745527"/>
        </a:xfrm>
        <a:prstGeom prst="chevron">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HPC</a:t>
          </a:r>
        </a:p>
      </dsp:txBody>
      <dsp:txXfrm>
        <a:off x="5454473" y="0"/>
        <a:ext cx="1371313" cy="745527"/>
      </dsp:txXfrm>
    </dsp:sp>
    <dsp:sp modelId="{300AF2AA-F80F-6244-B6F7-91513DC6FEFA}">
      <dsp:nvSpPr>
        <dsp:cNvPr id="0" name=""/>
        <dsp:cNvSpPr/>
      </dsp:nvSpPr>
      <dsp:spPr>
        <a:xfrm>
          <a:off x="6775182" y="0"/>
          <a:ext cx="2116840" cy="745527"/>
        </a:xfrm>
        <a:prstGeom prst="chevron">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Hybrid HPC CPU/GPU</a:t>
          </a:r>
        </a:p>
      </dsp:txBody>
      <dsp:txXfrm>
        <a:off x="7147946" y="0"/>
        <a:ext cx="1371313" cy="745527"/>
      </dsp:txXfrm>
    </dsp:sp>
    <dsp:sp modelId="{3854DCB3-47BB-C247-8A2E-BA63A81AB505}">
      <dsp:nvSpPr>
        <dsp:cNvPr id="0" name=""/>
        <dsp:cNvSpPr/>
      </dsp:nvSpPr>
      <dsp:spPr>
        <a:xfrm>
          <a:off x="8468655" y="0"/>
          <a:ext cx="2116840" cy="745527"/>
        </a:xfrm>
        <a:prstGeom prst="chevron">
          <a:avLst/>
        </a:prstGeom>
        <a:solidFill>
          <a:schemeClr val="lt1">
            <a:hueOff val="0"/>
            <a:satOff val="0"/>
            <a:lumOff val="0"/>
            <a:alphaOff val="0"/>
          </a:schemeClr>
        </a:solidFill>
        <a:ln w="1079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marL="0" lvl="0" indent="0" algn="ctr" defTabSz="533400" rtl="0">
            <a:lnSpc>
              <a:spcPct val="90000"/>
            </a:lnSpc>
            <a:spcBef>
              <a:spcPct val="0"/>
            </a:spcBef>
            <a:spcAft>
              <a:spcPct val="35000"/>
            </a:spcAft>
            <a:buNone/>
          </a:pPr>
          <a:r>
            <a:rPr lang="en-US" sz="1200" kern="1200"/>
            <a:t>Neuromorphic</a:t>
          </a:r>
        </a:p>
        <a:p>
          <a:pPr marL="0" lvl="0" indent="0" algn="ctr" defTabSz="533400" rtl="0">
            <a:lnSpc>
              <a:spcPct val="90000"/>
            </a:lnSpc>
            <a:spcBef>
              <a:spcPct val="0"/>
            </a:spcBef>
            <a:spcAft>
              <a:spcPct val="35000"/>
            </a:spcAft>
            <a:buNone/>
          </a:pPr>
          <a:r>
            <a:rPr lang="en-US" sz="1200" kern="1200"/>
            <a:t>Quantum</a:t>
          </a:r>
        </a:p>
      </dsp:txBody>
      <dsp:txXfrm>
        <a:off x="8841419" y="0"/>
        <a:ext cx="1371313" cy="745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7A17EF-6196-EB46-858C-BD73340B6E33}">
      <dsp:nvSpPr>
        <dsp:cNvPr id="0" name=""/>
        <dsp:cNvSpPr/>
      </dsp:nvSpPr>
      <dsp:spPr>
        <a:xfrm rot="5400000">
          <a:off x="575785" y="4179"/>
          <a:ext cx="1646987" cy="1948463"/>
        </a:xfrm>
        <a:prstGeom prst="rect">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71B103-D890-E041-B1BD-FB2629EBBEE0}">
      <dsp:nvSpPr>
        <dsp:cNvPr id="0" name=""/>
        <dsp:cNvSpPr/>
      </dsp:nvSpPr>
      <dsp:spPr>
        <a:xfrm>
          <a:off x="400691" y="1757796"/>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Simple </a:t>
          </a:r>
          <a:r>
            <a:rPr lang="en-US" sz="1200" kern="1200"/>
            <a:t>neural network</a:t>
          </a:r>
        </a:p>
      </dsp:txBody>
      <dsp:txXfrm>
        <a:off x="400691" y="1757796"/>
        <a:ext cx="2167665" cy="681962"/>
      </dsp:txXfrm>
    </dsp:sp>
    <dsp:sp modelId="{D700EF1D-5079-684D-AE8C-FF8539F50F01}">
      <dsp:nvSpPr>
        <dsp:cNvPr id="0" name=""/>
        <dsp:cNvSpPr/>
      </dsp:nvSpPr>
      <dsp:spPr>
        <a:xfrm>
          <a:off x="2811914" y="4179"/>
          <a:ext cx="2435579" cy="1948463"/>
        </a:xfrm>
        <a:prstGeom prst="rect">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53E299-4347-A245-B66E-218B733F941E}">
      <dsp:nvSpPr>
        <dsp:cNvPr id="0" name=""/>
        <dsp:cNvSpPr/>
      </dsp:nvSpPr>
      <dsp:spPr>
        <a:xfrm>
          <a:off x="3031116" y="1757796"/>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Hidden layers</a:t>
          </a:r>
        </a:p>
      </dsp:txBody>
      <dsp:txXfrm>
        <a:off x="3031116" y="1757796"/>
        <a:ext cx="2167665" cy="681962"/>
      </dsp:txXfrm>
    </dsp:sp>
    <dsp:sp modelId="{2178E43F-5342-1A48-A528-60261D8FBA9A}">
      <dsp:nvSpPr>
        <dsp:cNvPr id="0" name=""/>
        <dsp:cNvSpPr/>
      </dsp:nvSpPr>
      <dsp:spPr>
        <a:xfrm>
          <a:off x="5491051" y="4179"/>
          <a:ext cx="2435579" cy="1948463"/>
        </a:xfrm>
        <a:prstGeom prst="rect">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21BB9B-336D-3143-8837-6BD1AB069F91}">
      <dsp:nvSpPr>
        <dsp:cNvPr id="0" name=""/>
        <dsp:cNvSpPr/>
      </dsp:nvSpPr>
      <dsp:spPr>
        <a:xfrm>
          <a:off x="5710253" y="1757796"/>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Deep Neural Networks</a:t>
          </a:r>
        </a:p>
      </dsp:txBody>
      <dsp:txXfrm>
        <a:off x="5710253" y="1757796"/>
        <a:ext cx="2167665" cy="681962"/>
      </dsp:txXfrm>
    </dsp:sp>
    <dsp:sp modelId="{8FC6BA64-30FA-0C49-85FE-CC654C336214}">
      <dsp:nvSpPr>
        <dsp:cNvPr id="0" name=""/>
        <dsp:cNvSpPr/>
      </dsp:nvSpPr>
      <dsp:spPr>
        <a:xfrm>
          <a:off x="266734" y="2643372"/>
          <a:ext cx="2435579" cy="1948463"/>
        </a:xfrm>
        <a:prstGeom prst="rect">
          <a:avLst/>
        </a:prstGeom>
        <a:blipFill rotWithShape="1">
          <a:blip xmlns:r="http://schemas.openxmlformats.org/officeDocument/2006/relationships" r:embed="rId4" cstate="hqprint">
            <a:extLst>
              <a:ext uri="{28A0092B-C50C-407E-A947-70E740481C1C}">
                <a14:useLocalDpi xmlns:a14="http://schemas.microsoft.com/office/drawing/2010/main"/>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E5710A-C726-EC4F-9CB3-6A39608713ED}">
      <dsp:nvSpPr>
        <dsp:cNvPr id="0" name=""/>
        <dsp:cNvSpPr/>
      </dsp:nvSpPr>
      <dsp:spPr>
        <a:xfrm>
          <a:off x="485936" y="4436933"/>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Large Language Model </a:t>
          </a:r>
        </a:p>
        <a:p>
          <a:pPr marL="57150" lvl="1" indent="-57150" algn="l" defTabSz="400050">
            <a:lnSpc>
              <a:spcPct val="90000"/>
            </a:lnSpc>
            <a:spcBef>
              <a:spcPct val="0"/>
            </a:spcBef>
            <a:spcAft>
              <a:spcPct val="15000"/>
            </a:spcAft>
            <a:buChar char="•"/>
          </a:pPr>
          <a:r>
            <a:rPr lang="en-US" sz="900" kern="1200" dirty="0"/>
            <a:t>What word comes next?</a:t>
          </a:r>
        </a:p>
        <a:p>
          <a:pPr marL="57150" lvl="1" indent="-57150" algn="l" defTabSz="400050">
            <a:lnSpc>
              <a:spcPct val="90000"/>
            </a:lnSpc>
            <a:spcBef>
              <a:spcPct val="0"/>
            </a:spcBef>
            <a:spcAft>
              <a:spcPct val="15000"/>
            </a:spcAft>
            <a:buChar char="•"/>
          </a:pPr>
          <a:r>
            <a:rPr lang="en-US" sz="900" kern="1200" dirty="0"/>
            <a:t>Variable length inputs and outputs</a:t>
          </a:r>
        </a:p>
      </dsp:txBody>
      <dsp:txXfrm>
        <a:off x="485936" y="4436933"/>
        <a:ext cx="2167665" cy="681962"/>
      </dsp:txXfrm>
    </dsp:sp>
    <dsp:sp modelId="{555FB034-1EDF-CC45-8D60-978EBD046463}">
      <dsp:nvSpPr>
        <dsp:cNvPr id="0" name=""/>
        <dsp:cNvSpPr/>
      </dsp:nvSpPr>
      <dsp:spPr>
        <a:xfrm>
          <a:off x="2945871" y="2643372"/>
          <a:ext cx="2435579" cy="1948463"/>
        </a:xfrm>
        <a:prstGeom prst="rect">
          <a:avLst/>
        </a:prstGeom>
        <a:blipFill dpi="0" rotWithShape="1">
          <a:blip xmlns:r="http://schemas.openxmlformats.org/officeDocument/2006/relationships" r:embed="rId5" cstate="hqprint">
            <a:extLst>
              <a:ext uri="{28A0092B-C50C-407E-A947-70E740481C1C}">
                <a14:useLocalDpi xmlns:a14="http://schemas.microsoft.com/office/drawing/2010/main"/>
              </a:ext>
            </a:extLst>
          </a:blip>
          <a:srcRect/>
          <a:stretch>
            <a:fillRect t="28000" b="34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26D495-C917-F147-9393-5ADDA3DCE7AC}">
      <dsp:nvSpPr>
        <dsp:cNvPr id="0" name=""/>
        <dsp:cNvSpPr/>
      </dsp:nvSpPr>
      <dsp:spPr>
        <a:xfrm>
          <a:off x="3165073" y="4436933"/>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dirty="0"/>
            <a:t>Learning from graphs</a:t>
          </a:r>
        </a:p>
        <a:p>
          <a:pPr marL="57150" lvl="1" indent="-57150" algn="l" defTabSz="400050">
            <a:lnSpc>
              <a:spcPct val="90000"/>
            </a:lnSpc>
            <a:spcBef>
              <a:spcPct val="0"/>
            </a:spcBef>
            <a:spcAft>
              <a:spcPct val="15000"/>
            </a:spcAft>
            <a:buChar char="•"/>
          </a:pPr>
          <a:r>
            <a:rPr lang="en-US" sz="900" kern="1200" dirty="0"/>
            <a:t>Does this person fit in my social network?</a:t>
          </a:r>
        </a:p>
      </dsp:txBody>
      <dsp:txXfrm>
        <a:off x="3165073" y="4436933"/>
        <a:ext cx="2167665" cy="681962"/>
      </dsp:txXfrm>
    </dsp:sp>
    <dsp:sp modelId="{BEE9410A-AA8A-3841-93A7-40E37548B43D}">
      <dsp:nvSpPr>
        <dsp:cNvPr id="0" name=""/>
        <dsp:cNvSpPr/>
      </dsp:nvSpPr>
      <dsp:spPr>
        <a:xfrm>
          <a:off x="5625008" y="2683316"/>
          <a:ext cx="2435579" cy="1948463"/>
        </a:xfrm>
        <a:prstGeom prst="rect">
          <a:avLst/>
        </a:prstGeom>
        <a:blipFill dpi="0" rotWithShape="1">
          <a:blip xmlns:r="http://schemas.openxmlformats.org/officeDocument/2006/relationships" r:embed="rId6" cstate="hqprint">
            <a:extLst>
              <a:ext uri="{28A0092B-C50C-407E-A947-70E740481C1C}">
                <a14:useLocalDpi xmlns:a14="http://schemas.microsoft.com/office/drawing/2010/main"/>
              </a:ext>
            </a:extLst>
          </a:blip>
          <a:srcRect/>
          <a:stretch>
            <a:fillRect t="27000" b="17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6647E4-19C7-FC4D-8B90-652A69524CDD}">
      <dsp:nvSpPr>
        <dsp:cNvPr id="0" name=""/>
        <dsp:cNvSpPr/>
      </dsp:nvSpPr>
      <dsp:spPr>
        <a:xfrm>
          <a:off x="5844210" y="4436933"/>
          <a:ext cx="2167665" cy="681962"/>
        </a:xfrm>
        <a:prstGeom prst="wedgeRectCallout">
          <a:avLst>
            <a:gd name="adj1" fmla="val 20250"/>
            <a:gd name="adj2" fmla="val -607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Brain Inspired Computing </a:t>
          </a:r>
        </a:p>
        <a:p>
          <a:pPr marL="57150" lvl="1" indent="-57150" algn="l" defTabSz="400050">
            <a:lnSpc>
              <a:spcPct val="90000"/>
            </a:lnSpc>
            <a:spcBef>
              <a:spcPct val="0"/>
            </a:spcBef>
            <a:spcAft>
              <a:spcPct val="15000"/>
            </a:spcAft>
            <a:buChar char="•"/>
          </a:pPr>
          <a:r>
            <a:rPr lang="en-US" sz="900" kern="1200"/>
            <a:t>Native AI at very low power</a:t>
          </a:r>
        </a:p>
      </dsp:txBody>
      <dsp:txXfrm>
        <a:off x="5844210" y="4436933"/>
        <a:ext cx="2167665" cy="6819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3A1B0-457C-4143-8889-924736344C01}">
      <dsp:nvSpPr>
        <dsp:cNvPr id="0" name=""/>
        <dsp:cNvSpPr/>
      </dsp:nvSpPr>
      <dsp:spPr>
        <a:xfrm rot="5400000">
          <a:off x="3404462" y="-1352005"/>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dirty="0"/>
            <a:t>Powerful for modeling complex data (e.g., molecules, networks) in scientific research.</a:t>
          </a:r>
        </a:p>
        <a:p>
          <a:pPr marL="57150" lvl="1" indent="-57150" algn="l" defTabSz="400050">
            <a:lnSpc>
              <a:spcPct val="90000"/>
            </a:lnSpc>
            <a:spcBef>
              <a:spcPct val="0"/>
            </a:spcBef>
            <a:spcAft>
              <a:spcPct val="15000"/>
            </a:spcAft>
            <a:buChar char="•"/>
          </a:pPr>
          <a:r>
            <a:rPr lang="en-US" sz="900" kern="1200"/>
            <a:t>Boosts accuracy in drug discovery, environmental science, etc.</a:t>
          </a:r>
        </a:p>
      </dsp:txBody>
      <dsp:txXfrm rot="-5400000">
        <a:off x="1971307" y="112306"/>
        <a:ext cx="3473391" cy="575924"/>
      </dsp:txXfrm>
    </dsp:sp>
    <dsp:sp modelId="{9A2BBBE8-EE72-354F-9083-E85E34A907F2}">
      <dsp:nvSpPr>
        <dsp:cNvPr id="0" name=""/>
        <dsp:cNvSpPr/>
      </dsp:nvSpPr>
      <dsp:spPr>
        <a:xfrm>
          <a:off x="0" y="1370"/>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GNNs in Science:</a:t>
          </a:r>
        </a:p>
      </dsp:txBody>
      <dsp:txXfrm>
        <a:off x="38945" y="40315"/>
        <a:ext cx="1893417" cy="719906"/>
      </dsp:txXfrm>
    </dsp:sp>
    <dsp:sp modelId="{0D8605C4-5A1B-104E-9259-1EA7B954B115}">
      <dsp:nvSpPr>
        <dsp:cNvPr id="0" name=""/>
        <dsp:cNvSpPr/>
      </dsp:nvSpPr>
      <dsp:spPr>
        <a:xfrm rot="5400000">
          <a:off x="3404462" y="-514319"/>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a:t>Growing model sizes increase energy demands and cause over-smoothing.</a:t>
          </a:r>
        </a:p>
      </dsp:txBody>
      <dsp:txXfrm rot="-5400000">
        <a:off x="1971307" y="949992"/>
        <a:ext cx="3473391" cy="575924"/>
      </dsp:txXfrm>
    </dsp:sp>
    <dsp:sp modelId="{8BDF7D68-589C-2046-9EAE-F4B871B39953}">
      <dsp:nvSpPr>
        <dsp:cNvPr id="0" name=""/>
        <dsp:cNvSpPr/>
      </dsp:nvSpPr>
      <dsp:spPr>
        <a:xfrm>
          <a:off x="0" y="839056"/>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Challenges:</a:t>
          </a:r>
        </a:p>
      </dsp:txBody>
      <dsp:txXfrm>
        <a:off x="38945" y="878001"/>
        <a:ext cx="1893417" cy="719906"/>
      </dsp:txXfrm>
    </dsp:sp>
    <dsp:sp modelId="{7F0ECAD1-1D6F-F241-B09E-8B099EA5DC7E}">
      <dsp:nvSpPr>
        <dsp:cNvPr id="0" name=""/>
        <dsp:cNvSpPr/>
      </dsp:nvSpPr>
      <dsp:spPr>
        <a:xfrm rot="5400000">
          <a:off x="3404462" y="323366"/>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a:t>Develop energy-efficient, asynchronous graph learning models with Spiking Neural Networks (SNNs).</a:t>
          </a:r>
        </a:p>
        <a:p>
          <a:pPr marL="57150" lvl="1" indent="-57150" algn="l" defTabSz="400050">
            <a:lnSpc>
              <a:spcPct val="90000"/>
            </a:lnSpc>
            <a:spcBef>
              <a:spcPct val="0"/>
            </a:spcBef>
            <a:spcAft>
              <a:spcPct val="15000"/>
            </a:spcAft>
            <a:buChar char="•"/>
          </a:pPr>
          <a:r>
            <a:rPr lang="en-US" sz="900" kern="1200"/>
            <a:t>Avoids over-smoothing, improving learning efficiency.</a:t>
          </a:r>
        </a:p>
      </dsp:txBody>
      <dsp:txXfrm rot="-5400000">
        <a:off x="1971307" y="1787677"/>
        <a:ext cx="3473391" cy="575924"/>
      </dsp:txXfrm>
    </dsp:sp>
    <dsp:sp modelId="{465044D4-A521-6649-8493-EC959CECF0A9}">
      <dsp:nvSpPr>
        <dsp:cNvPr id="0" name=""/>
        <dsp:cNvSpPr/>
      </dsp:nvSpPr>
      <dsp:spPr>
        <a:xfrm>
          <a:off x="0" y="1676742"/>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Solution - SNNs:</a:t>
          </a:r>
        </a:p>
      </dsp:txBody>
      <dsp:txXfrm>
        <a:off x="38945" y="1715687"/>
        <a:ext cx="1893417" cy="719906"/>
      </dsp:txXfrm>
    </dsp:sp>
    <dsp:sp modelId="{1EDA454B-51A1-BA4E-A0DB-F690E1C39C53}">
      <dsp:nvSpPr>
        <dsp:cNvPr id="0" name=""/>
        <dsp:cNvSpPr/>
      </dsp:nvSpPr>
      <dsp:spPr>
        <a:xfrm rot="5400000">
          <a:off x="3404462" y="1161052"/>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a:t>Use Spike Timing-Dependent Plasticity (STDP) for efficient learning.</a:t>
          </a:r>
        </a:p>
        <a:p>
          <a:pPr marL="57150" lvl="1" indent="-57150" algn="l" defTabSz="400050">
            <a:lnSpc>
              <a:spcPct val="90000"/>
            </a:lnSpc>
            <a:spcBef>
              <a:spcPct val="0"/>
            </a:spcBef>
            <a:spcAft>
              <a:spcPct val="15000"/>
            </a:spcAft>
            <a:buChar char="•"/>
          </a:pPr>
          <a:r>
            <a:rPr lang="en-US" sz="900" kern="1200"/>
            <a:t>Minimize costly communication in large graph instances.</a:t>
          </a:r>
        </a:p>
      </dsp:txBody>
      <dsp:txXfrm rot="-5400000">
        <a:off x="1971307" y="2625363"/>
        <a:ext cx="3473391" cy="575924"/>
      </dsp:txXfrm>
    </dsp:sp>
    <dsp:sp modelId="{09963512-26FB-EA43-B6DF-91A984CD0ADD}">
      <dsp:nvSpPr>
        <dsp:cNvPr id="0" name=""/>
        <dsp:cNvSpPr/>
      </dsp:nvSpPr>
      <dsp:spPr>
        <a:xfrm>
          <a:off x="0" y="2514427"/>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Advanced Learning:</a:t>
          </a:r>
        </a:p>
      </dsp:txBody>
      <dsp:txXfrm>
        <a:off x="38945" y="2553372"/>
        <a:ext cx="1893417" cy="719906"/>
      </dsp:txXfrm>
    </dsp:sp>
    <dsp:sp modelId="{9592F06D-C42E-6D4F-AEE2-08F7D8C99B9F}">
      <dsp:nvSpPr>
        <dsp:cNvPr id="0" name=""/>
        <dsp:cNvSpPr/>
      </dsp:nvSpPr>
      <dsp:spPr>
        <a:xfrm rot="5400000">
          <a:off x="3404462" y="1998738"/>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a:t>Optimize algorithms with hardware co-design (e.g., memristors, FGMOS transistors).</a:t>
          </a:r>
        </a:p>
        <a:p>
          <a:pPr marL="57150" lvl="1" indent="-57150" algn="l" defTabSz="400050">
            <a:lnSpc>
              <a:spcPct val="90000"/>
            </a:lnSpc>
            <a:spcBef>
              <a:spcPct val="0"/>
            </a:spcBef>
            <a:spcAft>
              <a:spcPct val="15000"/>
            </a:spcAft>
            <a:buChar char="•"/>
          </a:pPr>
          <a:r>
            <a:rPr lang="en-US" sz="900" kern="1200"/>
            <a:t>Use simulators to enhance performance and energy efficiency.</a:t>
          </a:r>
        </a:p>
      </dsp:txBody>
      <dsp:txXfrm rot="-5400000">
        <a:off x="1971307" y="3463049"/>
        <a:ext cx="3473391" cy="575924"/>
      </dsp:txXfrm>
    </dsp:sp>
    <dsp:sp modelId="{DCE489FB-1FA8-9E48-BFB7-272B78FCB9E9}">
      <dsp:nvSpPr>
        <dsp:cNvPr id="0" name=""/>
        <dsp:cNvSpPr/>
      </dsp:nvSpPr>
      <dsp:spPr>
        <a:xfrm>
          <a:off x="0" y="3352113"/>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Co-design &amp; Simulations:</a:t>
          </a:r>
        </a:p>
      </dsp:txBody>
      <dsp:txXfrm>
        <a:off x="38945" y="3391058"/>
        <a:ext cx="1893417" cy="719906"/>
      </dsp:txXfrm>
    </dsp:sp>
    <dsp:sp modelId="{92414823-3C90-EE4E-AC38-188BAA93CB72}">
      <dsp:nvSpPr>
        <dsp:cNvPr id="0" name=""/>
        <dsp:cNvSpPr/>
      </dsp:nvSpPr>
      <dsp:spPr>
        <a:xfrm rot="5400000">
          <a:off x="3404462" y="2836424"/>
          <a:ext cx="638236" cy="3504547"/>
        </a:xfrm>
        <a:prstGeom prst="round2SameRect">
          <a:avLst/>
        </a:prstGeom>
        <a:solidFill>
          <a:schemeClr val="accent2">
            <a:alpha val="90000"/>
            <a:tint val="40000"/>
            <a:hueOff val="0"/>
            <a:satOff val="0"/>
            <a:lumOff val="0"/>
            <a:alphaOff val="0"/>
          </a:schemeClr>
        </a:solidFill>
        <a:ln w="1079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en-US" sz="900" kern="1200"/>
            <a:t>Scale simulations on high-performance computing systems.</a:t>
          </a:r>
        </a:p>
        <a:p>
          <a:pPr marL="57150" lvl="1" indent="-57150" algn="l" defTabSz="400050">
            <a:lnSpc>
              <a:spcPct val="90000"/>
            </a:lnSpc>
            <a:spcBef>
              <a:spcPct val="0"/>
            </a:spcBef>
            <a:spcAft>
              <a:spcPct val="15000"/>
            </a:spcAft>
            <a:buChar char="•"/>
          </a:pPr>
          <a:r>
            <a:rPr lang="en-US" sz="900" kern="1200"/>
            <a:t>Validate with real hardware, comparing with traditional GNNs.</a:t>
          </a:r>
        </a:p>
      </dsp:txBody>
      <dsp:txXfrm rot="-5400000">
        <a:off x="1971307" y="4300735"/>
        <a:ext cx="3473391" cy="575924"/>
      </dsp:txXfrm>
    </dsp:sp>
    <dsp:sp modelId="{49CAC6D6-C2E7-BC4C-AB61-2BF60DAD5E31}">
      <dsp:nvSpPr>
        <dsp:cNvPr id="0" name=""/>
        <dsp:cNvSpPr/>
      </dsp:nvSpPr>
      <dsp:spPr>
        <a:xfrm>
          <a:off x="0" y="4189799"/>
          <a:ext cx="1971307" cy="797796"/>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Scalability &amp; Validation:</a:t>
          </a:r>
        </a:p>
      </dsp:txBody>
      <dsp:txXfrm>
        <a:off x="38945" y="4228744"/>
        <a:ext cx="1893417" cy="71990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22208-9C94-3547-8CFB-CD09C3A6F2F1}" type="datetimeFigureOut">
              <a:rPr lang="en-US" smtClean="0"/>
              <a:t>7/16/25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EE450C-F43F-8D48-B052-85F9F235E9BE}" type="slidenum">
              <a:rPr lang="en-US" smtClean="0"/>
              <a:t>‹#›</a:t>
            </a:fld>
            <a:endParaRPr lang="en-US"/>
          </a:p>
        </p:txBody>
      </p:sp>
    </p:spTree>
    <p:extLst>
      <p:ext uri="{BB962C8B-B14F-4D97-AF65-F5344CB8AC3E}">
        <p14:creationId xmlns:p14="http://schemas.microsoft.com/office/powerpoint/2010/main" val="2094333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EE450C-F43F-8D48-B052-85F9F235E9BE}" type="slidenum">
              <a:rPr lang="en-US" smtClean="0"/>
              <a:t>1</a:t>
            </a:fld>
            <a:endParaRPr lang="en-US"/>
          </a:p>
        </p:txBody>
      </p:sp>
    </p:spTree>
    <p:extLst>
      <p:ext uri="{BB962C8B-B14F-4D97-AF65-F5344CB8AC3E}">
        <p14:creationId xmlns:p14="http://schemas.microsoft.com/office/powerpoint/2010/main" val="1538016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FF095A-F86B-4B29-8A9F-DF3D3D1F3E2A}" type="slidenum">
              <a:rPr lang="en-US" smtClean="0"/>
              <a:pPr/>
              <a:t>2</a:t>
            </a:fld>
            <a:endParaRPr lang="en-US"/>
          </a:p>
        </p:txBody>
      </p:sp>
    </p:spTree>
    <p:extLst>
      <p:ext uri="{BB962C8B-B14F-4D97-AF65-F5344CB8AC3E}">
        <p14:creationId xmlns:p14="http://schemas.microsoft.com/office/powerpoint/2010/main" val="2863981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FF095A-F86B-4B29-8A9F-DF3D3D1F3E2A}" type="slidenum">
              <a:rPr lang="en-US" smtClean="0"/>
              <a:t>3</a:t>
            </a:fld>
            <a:endParaRPr lang="en-US"/>
          </a:p>
        </p:txBody>
      </p:sp>
    </p:spTree>
    <p:extLst>
      <p:ext uri="{BB962C8B-B14F-4D97-AF65-F5344CB8AC3E}">
        <p14:creationId xmlns:p14="http://schemas.microsoft.com/office/powerpoint/2010/main" val="4004994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E450C-F43F-8D48-B052-85F9F235E9BE}" type="slidenum">
              <a:rPr lang="en-US" smtClean="0"/>
              <a:t>7</a:t>
            </a:fld>
            <a:endParaRPr lang="en-US"/>
          </a:p>
        </p:txBody>
      </p:sp>
    </p:spTree>
    <p:extLst>
      <p:ext uri="{BB962C8B-B14F-4D97-AF65-F5344CB8AC3E}">
        <p14:creationId xmlns:p14="http://schemas.microsoft.com/office/powerpoint/2010/main" val="2026481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E450C-F43F-8D48-B052-85F9F235E9BE}" type="slidenum">
              <a:rPr lang="en-US" smtClean="0"/>
              <a:t>8</a:t>
            </a:fld>
            <a:endParaRPr lang="en-US"/>
          </a:p>
        </p:txBody>
      </p:sp>
    </p:spTree>
    <p:extLst>
      <p:ext uri="{BB962C8B-B14F-4D97-AF65-F5344CB8AC3E}">
        <p14:creationId xmlns:p14="http://schemas.microsoft.com/office/powerpoint/2010/main" val="2666085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E450C-F43F-8D48-B052-85F9F235E9BE}" type="slidenum">
              <a:rPr lang="en-US" smtClean="0"/>
              <a:t>11</a:t>
            </a:fld>
            <a:endParaRPr lang="en-US"/>
          </a:p>
        </p:txBody>
      </p:sp>
    </p:spTree>
    <p:extLst>
      <p:ext uri="{BB962C8B-B14F-4D97-AF65-F5344CB8AC3E}">
        <p14:creationId xmlns:p14="http://schemas.microsoft.com/office/powerpoint/2010/main" val="284983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EE450C-F43F-8D48-B052-85F9F235E9BE}" type="slidenum">
              <a:rPr lang="en-US" smtClean="0"/>
              <a:t>13</a:t>
            </a:fld>
            <a:endParaRPr lang="en-US"/>
          </a:p>
        </p:txBody>
      </p:sp>
    </p:spTree>
    <p:extLst>
      <p:ext uri="{BB962C8B-B14F-4D97-AF65-F5344CB8AC3E}">
        <p14:creationId xmlns:p14="http://schemas.microsoft.com/office/powerpoint/2010/main" val="417106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u="sng" dirty="0"/>
              <a:t>LOCAL LAB POC:</a:t>
            </a:r>
            <a:r>
              <a:rPr lang="en-US" u="none" dirty="0"/>
              <a:t> Prasanna Date, Computer Science &amp; Mathematics Division, ORNL</a:t>
            </a:r>
            <a:endParaRPr lang="en-US" u="sng" dirty="0"/>
          </a:p>
          <a:p>
            <a:pPr marL="0" lvl="0" indent="0" algn="l" rtl="0">
              <a:spcBef>
                <a:spcPts val="0"/>
              </a:spcBef>
              <a:spcAft>
                <a:spcPts val="0"/>
              </a:spcAft>
              <a:buClr>
                <a:schemeClr val="dk1"/>
              </a:buClr>
              <a:buSzPts val="1200"/>
              <a:buFont typeface="Arial"/>
              <a:buNone/>
            </a:pPr>
            <a:endParaRPr u="sng" dirty="0"/>
          </a:p>
          <a:p>
            <a:pPr marL="0" lvl="0" indent="0" algn="l" rtl="0">
              <a:spcBef>
                <a:spcPts val="0"/>
              </a:spcBef>
              <a:spcAft>
                <a:spcPts val="0"/>
              </a:spcAft>
              <a:buClr>
                <a:schemeClr val="dk1"/>
              </a:buClr>
              <a:buSzPts val="1200"/>
              <a:buFont typeface="Arial"/>
              <a:buNone/>
            </a:pPr>
            <a:r>
              <a:rPr lang="en-US" u="sng" dirty="0"/>
              <a:t>TALKING POINTS:  </a:t>
            </a:r>
            <a:endParaRPr dirty="0"/>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US" dirty="0"/>
              <a:t>ORNL scientists developed </a:t>
            </a:r>
            <a:r>
              <a:rPr lang="en-US" dirty="0" err="1"/>
              <a:t>SuperNeuro</a:t>
            </a:r>
            <a:r>
              <a:rPr lang="en-US" dirty="0"/>
              <a:t>, the world’s fastest simulator for neuromorphic computing</a:t>
            </a:r>
          </a:p>
          <a:p>
            <a:pPr marL="171450" lvl="0" indent="-171450" algn="l" rtl="0">
              <a:spcBef>
                <a:spcPts val="0"/>
              </a:spcBef>
              <a:spcAft>
                <a:spcPts val="0"/>
              </a:spcAft>
              <a:buClr>
                <a:schemeClr val="dk1"/>
              </a:buClr>
              <a:buSzPts val="1200"/>
              <a:buFont typeface="Arial"/>
              <a:buChar char="•"/>
            </a:pPr>
            <a:r>
              <a:rPr lang="en-US" dirty="0" err="1"/>
              <a:t>SuperNeuro</a:t>
            </a:r>
            <a:r>
              <a:rPr lang="en-US" dirty="0"/>
              <a:t> uses two novel approaches for simulating neuromorphic computing operations: (1) Matrix Computation Approach (MAT); and (2) Agent-based Modeling (ABM) Approach</a:t>
            </a:r>
            <a:endParaRPr dirty="0"/>
          </a:p>
          <a:p>
            <a:pPr marL="171450" lvl="0" indent="-171450" algn="l" rtl="0">
              <a:spcBef>
                <a:spcPts val="0"/>
              </a:spcBef>
              <a:spcAft>
                <a:spcPts val="0"/>
              </a:spcAft>
              <a:buClr>
                <a:schemeClr val="dk1"/>
              </a:buClr>
              <a:buSzPts val="1200"/>
              <a:buFont typeface="Arial"/>
              <a:buChar char="•"/>
            </a:pPr>
            <a:r>
              <a:rPr lang="en-US" dirty="0"/>
              <a:t>Under the MAT approach, </a:t>
            </a:r>
            <a:r>
              <a:rPr lang="en-US" dirty="0" err="1"/>
              <a:t>SuperNeuro</a:t>
            </a:r>
            <a:r>
              <a:rPr lang="en-US" dirty="0"/>
              <a:t> supports homogeneous simulations (all neurons and synapses are of the same type), built-in learning algorithm, CPU execution, and is suited for fast and scalable performance on desktop workstations</a:t>
            </a:r>
            <a:endParaRPr dirty="0"/>
          </a:p>
          <a:p>
            <a:pPr marL="171450" lvl="0" indent="-171450" algn="l" rtl="0">
              <a:spcBef>
                <a:spcPts val="0"/>
              </a:spcBef>
              <a:spcAft>
                <a:spcPts val="0"/>
              </a:spcAft>
              <a:buClr>
                <a:schemeClr val="dk1"/>
              </a:buClr>
              <a:buSzPts val="1200"/>
              <a:buFont typeface="Arial"/>
              <a:buChar char="•"/>
            </a:pPr>
            <a:r>
              <a:rPr lang="en-US" dirty="0"/>
              <a:t>Under the ABM approach, </a:t>
            </a:r>
            <a:r>
              <a:rPr lang="en-US" dirty="0" err="1"/>
              <a:t>SuperNeuro</a:t>
            </a:r>
            <a:r>
              <a:rPr lang="en-US" dirty="0"/>
              <a:t> supports heterogeneous simulations (neurons and synapses can be of different types) and GPU execution)</a:t>
            </a: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u="sng" dirty="0"/>
              <a:t>METADATA: </a:t>
            </a:r>
            <a:endParaRPr dirty="0"/>
          </a:p>
          <a:p>
            <a:pPr marL="0" lvl="0" indent="0" algn="l" rtl="0">
              <a:spcBef>
                <a:spcPts val="0"/>
              </a:spcBef>
              <a:spcAft>
                <a:spcPts val="0"/>
              </a:spcAft>
              <a:buClr>
                <a:schemeClr val="dk1"/>
              </a:buClr>
              <a:buSzPts val="1200"/>
              <a:buFont typeface="Arial"/>
              <a:buNone/>
            </a:pPr>
            <a:r>
              <a:rPr lang="en-US" dirty="0"/>
              <a:t>Name of the associated awarded project:  ASCEND</a:t>
            </a:r>
            <a:endParaRPr dirty="0"/>
          </a:p>
          <a:p>
            <a:pPr marL="0" lvl="0" indent="0" algn="l" rtl="0">
              <a:spcBef>
                <a:spcPts val="0"/>
              </a:spcBef>
              <a:spcAft>
                <a:spcPts val="0"/>
              </a:spcAft>
              <a:buClr>
                <a:schemeClr val="dk1"/>
              </a:buClr>
              <a:buSzPts val="1200"/>
              <a:buFont typeface="Arial"/>
              <a:buNone/>
            </a:pPr>
            <a:r>
              <a:rPr lang="en-US" dirty="0"/>
              <a:t>PI name(s):  Thomas </a:t>
            </a:r>
            <a:r>
              <a:rPr lang="en-US" dirty="0" err="1"/>
              <a:t>Potok</a:t>
            </a:r>
            <a:r>
              <a:rPr lang="en-US" dirty="0"/>
              <a:t> (ORNL)</a:t>
            </a:r>
            <a:endParaRPr dirty="0"/>
          </a:p>
          <a:p>
            <a:pPr marL="0" lvl="0" indent="0" algn="l" rtl="0">
              <a:spcBef>
                <a:spcPts val="0"/>
              </a:spcBef>
              <a:spcAft>
                <a:spcPts val="0"/>
              </a:spcAft>
              <a:buClr>
                <a:schemeClr val="dk1"/>
              </a:buClr>
              <a:buSzPts val="1200"/>
              <a:buFont typeface="Arial"/>
              <a:buNone/>
            </a:pPr>
            <a:r>
              <a:rPr lang="en-US" dirty="0"/>
              <a:t>Name of the program manager:  Robinson Pino</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u="sng" dirty="0"/>
              <a:t>CITATIONS:</a:t>
            </a:r>
            <a:endParaRPr u="sng" dirty="0"/>
          </a:p>
          <a:p>
            <a:pPr marL="0" marR="0">
              <a:spcBef>
                <a:spcPts val="0"/>
              </a:spcBef>
              <a:spcAft>
                <a:spcPts val="3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Date, Prasanna,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Chathika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Gunaratne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Shruti R. Kulkarni, Robert Patton, Mark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Coletti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Thomas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Potok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SuperNeuro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Fast and Scalable Simulator for Neuromorphic Computing." In Proceedings of the 2023 International Conference on Neuromorphic Systems, pp. 1-4. 2023.</a:t>
            </a:r>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u="sng" dirty="0"/>
              <a:t>AWARDS:</a:t>
            </a:r>
            <a:endParaRPr dirty="0"/>
          </a:p>
          <a:p>
            <a:pPr marL="0" lvl="0" indent="0" algn="l" rtl="0">
              <a:spcBef>
                <a:spcPts val="0"/>
              </a:spcBef>
              <a:spcAft>
                <a:spcPts val="0"/>
              </a:spcAft>
              <a:buClr>
                <a:schemeClr val="dk1"/>
              </a:buClr>
              <a:buSzPts val="1200"/>
              <a:buFont typeface="Arial"/>
              <a:buNone/>
            </a:pPr>
            <a:r>
              <a:rPr lang="en-US" u="none" dirty="0"/>
              <a:t>2023 R&amp;D 100 Award in Software/Services Category</a:t>
            </a:r>
            <a:endParaRPr dirty="0"/>
          </a:p>
          <a:p>
            <a:pPr marL="0" lvl="0" indent="0" algn="l" rtl="0">
              <a:spcBef>
                <a:spcPts val="0"/>
              </a:spcBef>
              <a:spcAft>
                <a:spcPts val="0"/>
              </a:spcAft>
              <a:buClr>
                <a:schemeClr val="dk1"/>
              </a:buClr>
              <a:buSzPts val="1200"/>
              <a:buFont typeface="Arial"/>
              <a:buNone/>
            </a:pPr>
            <a:endParaRPr u="sng" dirty="0"/>
          </a:p>
          <a:p>
            <a:pPr marL="0" lvl="0" indent="0" algn="l" rtl="0">
              <a:spcBef>
                <a:spcPts val="0"/>
              </a:spcBef>
              <a:spcAft>
                <a:spcPts val="0"/>
              </a:spcAft>
              <a:buClr>
                <a:schemeClr val="dk1"/>
              </a:buClr>
              <a:buSzPts val="1200"/>
              <a:buFont typeface="Arial"/>
              <a:buNone/>
            </a:pPr>
            <a:r>
              <a:rPr lang="en-US" u="sng" dirty="0"/>
              <a:t>REPRODUCIBILITY:</a:t>
            </a:r>
            <a:r>
              <a:rPr lang="en-US" dirty="0"/>
              <a:t>  </a:t>
            </a:r>
            <a:endParaRPr dirty="0"/>
          </a:p>
          <a:p>
            <a:pPr marL="0" lvl="0" indent="0" algn="l" rtl="0">
              <a:spcBef>
                <a:spcPts val="0"/>
              </a:spcBef>
              <a:spcAft>
                <a:spcPts val="0"/>
              </a:spcAft>
              <a:buClr>
                <a:schemeClr val="dk1"/>
              </a:buClr>
              <a:buSzPts val="1200"/>
              <a:buFont typeface="Arial"/>
              <a:buNone/>
            </a:pPr>
            <a:r>
              <a:rPr lang="en-US" dirty="0"/>
              <a:t>N/A</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US" u="sng" dirty="0"/>
              <a:t>BACKGROUND AND CONTEXT INFORMATION:</a:t>
            </a:r>
            <a:r>
              <a:rPr lang="en-US" dirty="0"/>
              <a:t>  </a:t>
            </a:r>
            <a:endParaRPr dirty="0"/>
          </a:p>
          <a:p>
            <a:pPr marL="0" lvl="0" indent="0" algn="l" rtl="0">
              <a:spcBef>
                <a:spcPts val="0"/>
              </a:spcBef>
              <a:spcAft>
                <a:spcPts val="0"/>
              </a:spcAft>
              <a:buClr>
                <a:schemeClr val="dk1"/>
              </a:buClr>
              <a:buSzPts val="1200"/>
              <a:buFont typeface="Arial"/>
              <a:buNone/>
            </a:pPr>
            <a:r>
              <a:rPr lang="en-US" dirty="0"/>
              <a:t>You may include further background or other information that would be helpful in understanding and delivering the full impact of this research.</a:t>
            </a:r>
            <a:endParaRPr dirty="0"/>
          </a:p>
          <a:p>
            <a:pPr marL="0" lvl="0" indent="0" algn="l" rtl="0">
              <a:spcBef>
                <a:spcPts val="0"/>
              </a:spcBef>
              <a:spcAft>
                <a:spcPts val="0"/>
              </a:spcAft>
              <a:buNone/>
            </a:pPr>
            <a:endParaRPr dirty="0"/>
          </a:p>
        </p:txBody>
      </p:sp>
      <p:sp>
        <p:nvSpPr>
          <p:cNvPr id="21" name="Google Shape;2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393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A5D040-4FD6-4BA1-AC81-B5CFF26CC67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74321" y="1074420"/>
            <a:ext cx="11334582" cy="4233245"/>
          </a:xfrm>
          <a:prstGeom prst="rect">
            <a:avLst/>
          </a:prstGeom>
        </p:spPr>
      </p:pic>
      <p:sp>
        <p:nvSpPr>
          <p:cNvPr id="15" name="Freeform 7">
            <a:extLst>
              <a:ext uri="{FF2B5EF4-FFF2-40B4-BE49-F238E27FC236}">
                <a16:creationId xmlns:a16="http://schemas.microsoft.com/office/drawing/2014/main" id="{454A96CC-B6D3-471D-892D-1DBFEFBD0D12}"/>
              </a:ext>
            </a:extLst>
          </p:cNvPr>
          <p:cNvSpPr>
            <a:spLocks/>
          </p:cNvSpPr>
          <p:nvPr/>
        </p:nvSpPr>
        <p:spPr bwMode="auto">
          <a:xfrm>
            <a:off x="6096000" y="0"/>
            <a:ext cx="6096000" cy="6858000"/>
          </a:xfrm>
          <a:custGeom>
            <a:avLst/>
            <a:gdLst>
              <a:gd name="T0" fmla="*/ 3049 w 3388"/>
              <a:gd name="T1" fmla="*/ 0 h 3815"/>
              <a:gd name="T2" fmla="*/ 3049 w 3388"/>
              <a:gd name="T3" fmla="*/ 2951 h 3815"/>
              <a:gd name="T4" fmla="*/ 0 w 3388"/>
              <a:gd name="T5" fmla="*/ 2951 h 3815"/>
              <a:gd name="T6" fmla="*/ 0 w 3388"/>
              <a:gd name="T7" fmla="*/ 3815 h 3815"/>
              <a:gd name="T8" fmla="*/ 3388 w 3388"/>
              <a:gd name="T9" fmla="*/ 3815 h 3815"/>
              <a:gd name="T10" fmla="*/ 3388 w 3388"/>
              <a:gd name="T11" fmla="*/ 2969 h 3815"/>
              <a:gd name="T12" fmla="*/ 3388 w 3388"/>
              <a:gd name="T13" fmla="*/ 2951 h 3815"/>
              <a:gd name="T14" fmla="*/ 3388 w 3388"/>
              <a:gd name="T15" fmla="*/ 0 h 3815"/>
              <a:gd name="T16" fmla="*/ 3049 w 3388"/>
              <a:gd name="T17"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8" h="3815">
                <a:moveTo>
                  <a:pt x="3049" y="0"/>
                </a:moveTo>
                <a:lnTo>
                  <a:pt x="3049" y="2951"/>
                </a:lnTo>
                <a:lnTo>
                  <a:pt x="0" y="2951"/>
                </a:lnTo>
                <a:lnTo>
                  <a:pt x="0" y="3815"/>
                </a:lnTo>
                <a:lnTo>
                  <a:pt x="3388" y="3815"/>
                </a:lnTo>
                <a:lnTo>
                  <a:pt x="3388" y="2969"/>
                </a:lnTo>
                <a:lnTo>
                  <a:pt x="3388" y="2951"/>
                </a:lnTo>
                <a:lnTo>
                  <a:pt x="3388" y="0"/>
                </a:lnTo>
                <a:lnTo>
                  <a:pt x="3049" y="0"/>
                </a:lnTo>
                <a:close/>
              </a:path>
            </a:pathLst>
          </a:custGeom>
          <a:solidFill>
            <a:srgbClr val="BFBFB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latin typeface="+mn-lt"/>
              <a:cs typeface="+mn-cs"/>
            </a:endParaRPr>
          </a:p>
        </p:txBody>
      </p:sp>
      <p:pic>
        <p:nvPicPr>
          <p:cNvPr id="16" name="Picture 15">
            <a:extLst>
              <a:ext uri="{FF2B5EF4-FFF2-40B4-BE49-F238E27FC236}">
                <a16:creationId xmlns:a16="http://schemas.microsoft.com/office/drawing/2014/main" id="{70494F7A-66DD-4829-9AF4-30A3A0F2418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934576" y="5392850"/>
            <a:ext cx="1644776" cy="402635"/>
          </a:xfrm>
          <a:prstGeom prst="rect">
            <a:avLst/>
          </a:prstGeom>
        </p:spPr>
      </p:pic>
      <p:sp>
        <p:nvSpPr>
          <p:cNvPr id="11" name="Rectangle 10">
            <a:extLst>
              <a:ext uri="{FF2B5EF4-FFF2-40B4-BE49-F238E27FC236}">
                <a16:creationId xmlns:a16="http://schemas.microsoft.com/office/drawing/2014/main" id="{6337BA4A-B024-42C0-AEE3-721B228F8259}"/>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2" name="Rectangle 11">
            <a:extLst>
              <a:ext uri="{FF2B5EF4-FFF2-40B4-BE49-F238E27FC236}">
                <a16:creationId xmlns:a16="http://schemas.microsoft.com/office/drawing/2014/main" id="{C29E6EA7-E7F1-42F0-95B8-1B1A5A465AF6}"/>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0" name="TextBox 9"/>
          <p:cNvSpPr txBox="1"/>
          <p:nvPr/>
        </p:nvSpPr>
        <p:spPr>
          <a:xfrm>
            <a:off x="267160" y="5343835"/>
            <a:ext cx="5384807" cy="276999"/>
          </a:xfrm>
          <a:prstGeom prst="rect">
            <a:avLst/>
          </a:prstGeom>
          <a:noFill/>
        </p:spPr>
        <p:txBody>
          <a:bodyPr wrap="square" rtlCol="0">
            <a:spAutoFit/>
          </a:bodyPr>
          <a:lstStyle/>
          <a:p>
            <a:r>
              <a:rPr lang="en-US" sz="1200" b="0">
                <a:solidFill>
                  <a:schemeClr val="tx1"/>
                </a:solidFill>
                <a:latin typeface="Century Gothic" panose="020B0502020202020204" pitchFamily="34" charset="0"/>
              </a:rPr>
              <a:t>ORNL is managed by UT-Battelle, LLC for the US Department of Energy</a:t>
            </a:r>
          </a:p>
        </p:txBody>
      </p:sp>
      <p:sp>
        <p:nvSpPr>
          <p:cNvPr id="2" name="Title 1"/>
          <p:cNvSpPr>
            <a:spLocks noGrp="1"/>
          </p:cNvSpPr>
          <p:nvPr>
            <p:ph type="ctrTitle" hasCustomPrompt="1"/>
          </p:nvPr>
        </p:nvSpPr>
        <p:spPr>
          <a:xfrm>
            <a:off x="428736" y="1388962"/>
            <a:ext cx="8678194" cy="978729"/>
          </a:xfrm>
        </p:spPr>
        <p:txBody>
          <a:bodyPr/>
          <a:lstStyle>
            <a:lvl1pPr algn="l">
              <a:defRPr sz="3200" b="0" baseline="0">
                <a:solidFill>
                  <a:schemeClr val="bg1"/>
                </a:solidFill>
                <a:latin typeface="Century Gothic" panose="020B0502020202020204" pitchFamily="34" charset="0"/>
              </a:defRPr>
            </a:lvl1pPr>
          </a:lstStyle>
          <a:p>
            <a:r>
              <a:rPr lang="en-US"/>
              <a:t>Click to edit Master </a:t>
            </a:r>
            <a:br>
              <a:rPr lang="en-US"/>
            </a:br>
            <a:r>
              <a:rPr lang="en-US"/>
              <a:t>title style</a:t>
            </a:r>
          </a:p>
        </p:txBody>
      </p:sp>
      <p:sp>
        <p:nvSpPr>
          <p:cNvPr id="3" name="Subtitle 2"/>
          <p:cNvSpPr>
            <a:spLocks noGrp="1"/>
          </p:cNvSpPr>
          <p:nvPr>
            <p:ph type="subTitle" idx="1"/>
          </p:nvPr>
        </p:nvSpPr>
        <p:spPr>
          <a:xfrm>
            <a:off x="447481" y="3013455"/>
            <a:ext cx="5440514" cy="2028101"/>
          </a:xfrm>
        </p:spPr>
        <p:txBody>
          <a:bodyPr/>
          <a:lstStyle>
            <a:lvl1pPr marL="0" indent="0" algn="l">
              <a:buNone/>
              <a:defRPr sz="2000" baseline="0">
                <a:solidFill>
                  <a:schemeClr val="bg1"/>
                </a:solidFill>
                <a:latin typeface="Century Gothic" panose="020B0502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05E99884-2636-4794-A093-0F9256951E0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Tree>
    <p:extLst>
      <p:ext uri="{BB962C8B-B14F-4D97-AF65-F5344CB8AC3E}">
        <p14:creationId xmlns:p14="http://schemas.microsoft.com/office/powerpoint/2010/main" val="1890194162"/>
      </p:ext>
    </p:extLst>
  </p:cSld>
  <p:clrMapOvr>
    <a:masterClrMapping/>
  </p:clrMapOvr>
  <p:extLst>
    <p:ext uri="{DCECCB84-F9BA-43D5-87BE-67443E8EF086}">
      <p15:sldGuideLst xmlns:p15="http://schemas.microsoft.com/office/powerpoint/2012/main">
        <p15:guide id="1"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9767" y="274320"/>
            <a:ext cx="11430000" cy="539496"/>
          </a:xfrm>
        </p:spPr>
        <p:txBody>
          <a:bodyPr/>
          <a:lstStyle>
            <a:lvl1pPr>
              <a:lnSpc>
                <a:spcPct val="90000"/>
              </a:lnSpc>
              <a:defRPr sz="3200"/>
            </a:lvl1pPr>
          </a:lstStyle>
          <a:p>
            <a:r>
              <a:rPr lang="en-US"/>
              <a:t>Click to edit Master title style</a:t>
            </a:r>
          </a:p>
        </p:txBody>
      </p:sp>
      <p:sp>
        <p:nvSpPr>
          <p:cNvPr id="3" name="Content Placeholder 2"/>
          <p:cNvSpPr>
            <a:spLocks noGrp="1"/>
          </p:cNvSpPr>
          <p:nvPr>
            <p:ph idx="1"/>
          </p:nvPr>
        </p:nvSpPr>
        <p:spPr>
          <a:xfrm>
            <a:off x="448055" y="1653735"/>
            <a:ext cx="11430000" cy="4047778"/>
          </a:xfrm>
        </p:spPr>
        <p:txBody>
          <a:bodyPr/>
          <a:lstStyle>
            <a:lvl1pPr marL="288925" indent="-288925">
              <a:spcBef>
                <a:spcPts val="1800"/>
              </a:spcBef>
              <a:buClr>
                <a:schemeClr val="tx1"/>
              </a:buClr>
              <a:buSzPct val="90000"/>
              <a:buFont typeface="Century Gothic" panose="020B0502020202020204" pitchFamily="34" charset="0"/>
              <a:buChar char="•"/>
              <a:defRPr lang="en-US" sz="2800" kern="1200" dirty="0">
                <a:solidFill>
                  <a:schemeClr val="tx1"/>
                </a:solidFill>
                <a:latin typeface="Century Gothic" panose="020B0502020202020204" pitchFamily="34" charset="0"/>
                <a:ea typeface="+mn-ea"/>
                <a:cs typeface="+mn-cs"/>
              </a:defRPr>
            </a:lvl1pPr>
            <a:lvl2pPr marL="687388" indent="-288925">
              <a:buClr>
                <a:schemeClr val="tx1"/>
              </a:buClr>
              <a:buSzPct val="90000"/>
              <a:buFont typeface="Century Gothic" panose="020B0502020202020204" pitchFamily="34" charset="0"/>
              <a:buChar char="–"/>
              <a:defRPr>
                <a:latin typeface="+mn-lt"/>
                <a:cs typeface="Arial" panose="020B0604020202020204" pitchFamily="34" charset="0"/>
              </a:defRPr>
            </a:lvl2pPr>
            <a:lvl3pPr marL="1031875" indent="-288925">
              <a:buClr>
                <a:schemeClr val="tx1"/>
              </a:buClr>
              <a:buSzPct val="90000"/>
              <a:buFont typeface="Century Gothic" panose="020B0502020202020204" pitchFamily="34" charset="0"/>
              <a:buChar char="•"/>
              <a:defRPr>
                <a:latin typeface="+mn-lt"/>
                <a:cs typeface="Arial" panose="020B0604020202020204" pitchFamily="34" charset="0"/>
              </a:defRPr>
            </a:lvl3pPr>
            <a:lvl4pPr>
              <a:buClr>
                <a:schemeClr val="tx1"/>
              </a:buClr>
              <a:defRPr>
                <a:latin typeface="+mn-lt"/>
                <a:cs typeface="Arial" panose="020B0604020202020204" pitchFamily="34" charset="0"/>
              </a:defRPr>
            </a:lvl4pPr>
            <a:lvl5pPr marL="1482725" indent="-222250">
              <a:buClr>
                <a:schemeClr val="tx1"/>
              </a:buClr>
              <a:buFont typeface="Arial" panose="020B0604020202020204" pitchFamily="34" charset="0"/>
              <a:buChar char="•"/>
              <a:defRPr>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53279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brea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7DAB3A-4154-42CC-B73A-07DD412DD14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401" b="-1"/>
          <a:stretch/>
        </p:blipFill>
        <p:spPr>
          <a:xfrm>
            <a:off x="6095998" y="1078992"/>
            <a:ext cx="5535025" cy="4228673"/>
          </a:xfrm>
          <a:prstGeom prst="rect">
            <a:avLst/>
          </a:prstGeom>
        </p:spPr>
      </p:pic>
      <p:sp>
        <p:nvSpPr>
          <p:cNvPr id="6" name="Rectangle 5">
            <a:extLst>
              <a:ext uri="{FF2B5EF4-FFF2-40B4-BE49-F238E27FC236}">
                <a16:creationId xmlns:a16="http://schemas.microsoft.com/office/drawing/2014/main" id="{F679D6E9-7CB6-4816-BA71-A98C108727C8}"/>
              </a:ext>
            </a:extLst>
          </p:cNvPr>
          <p:cNvSpPr/>
          <p:nvPr/>
        </p:nvSpPr>
        <p:spPr>
          <a:xfrm>
            <a:off x="274320" y="1078992"/>
            <a:ext cx="5821680" cy="4228673"/>
          </a:xfrm>
          <a:prstGeom prst="rect">
            <a:avLst/>
          </a:prstGeom>
          <a:solidFill>
            <a:srgbClr val="CFCFC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 name="Title 1">
            <a:extLst>
              <a:ext uri="{FF2B5EF4-FFF2-40B4-BE49-F238E27FC236}">
                <a16:creationId xmlns:a16="http://schemas.microsoft.com/office/drawing/2014/main" id="{C2F2F47A-E421-4CE0-A746-76A8C436B135}"/>
              </a:ext>
            </a:extLst>
          </p:cNvPr>
          <p:cNvSpPr>
            <a:spLocks noGrp="1"/>
          </p:cNvSpPr>
          <p:nvPr>
            <p:ph type="title"/>
          </p:nvPr>
        </p:nvSpPr>
        <p:spPr>
          <a:xfrm>
            <a:off x="429768" y="1352479"/>
            <a:ext cx="5413469" cy="1100789"/>
          </a:xfrm>
        </p:spPr>
        <p:txBody>
          <a:bodyPr/>
          <a:lstStyle/>
          <a:p>
            <a:r>
              <a:rPr lang="en-US"/>
              <a:t>Click to edit Master title style</a:t>
            </a:r>
          </a:p>
        </p:txBody>
      </p:sp>
      <p:sp>
        <p:nvSpPr>
          <p:cNvPr id="10" name="Content Placeholder 5">
            <a:extLst>
              <a:ext uri="{FF2B5EF4-FFF2-40B4-BE49-F238E27FC236}">
                <a16:creationId xmlns:a16="http://schemas.microsoft.com/office/drawing/2014/main" id="{6068FB31-3CF5-496E-BC0D-61D682234A2C}"/>
              </a:ext>
            </a:extLst>
          </p:cNvPr>
          <p:cNvSpPr>
            <a:spLocks noGrp="1"/>
          </p:cNvSpPr>
          <p:nvPr>
            <p:ph sz="quarter" idx="4"/>
          </p:nvPr>
        </p:nvSpPr>
        <p:spPr>
          <a:xfrm>
            <a:off x="412217" y="2891883"/>
            <a:ext cx="5431021" cy="2252546"/>
          </a:xfrm>
        </p:spPr>
        <p:txBody>
          <a:bodyPr/>
          <a:lstStyle>
            <a:lvl1pPr marL="287338" indent="-287338">
              <a:buClr>
                <a:schemeClr val="tx1"/>
              </a:buClr>
              <a:buFont typeface="Century Gothic" panose="020B0502020202020204" pitchFamily="34" charset="0"/>
              <a:buChar char="•"/>
              <a:defRPr sz="2000">
                <a:latin typeface="Century Gothic" panose="020B0502020202020204" pitchFamily="34" charset="0"/>
              </a:defRPr>
            </a:lvl1pPr>
            <a:lvl2pPr marL="688975" indent="-285750">
              <a:buClr>
                <a:schemeClr val="tx1"/>
              </a:buClr>
              <a:buFont typeface="Century Gothic" panose="020B0502020202020204" pitchFamily="34" charset="0"/>
              <a:buChar char="–"/>
              <a:defRPr sz="1800">
                <a:latin typeface="Century Gothic" panose="020B0502020202020204" pitchFamily="34" charset="0"/>
              </a:defRPr>
            </a:lvl2pPr>
            <a:lvl3pPr>
              <a:defRPr sz="1600"/>
            </a:lvl3pPr>
            <a:lvl4pPr>
              <a:defRPr sz="1400"/>
            </a:lvl4pPr>
            <a:lvl5pPr marL="1482725" indent="-222250">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5" name="Rectangle 14">
            <a:extLst>
              <a:ext uri="{FF2B5EF4-FFF2-40B4-BE49-F238E27FC236}">
                <a16:creationId xmlns:a16="http://schemas.microsoft.com/office/drawing/2014/main" id="{88ACC93F-6123-3F49-8C15-4A811AF8B7BB}"/>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6" name="Rectangle 15">
            <a:extLst>
              <a:ext uri="{FF2B5EF4-FFF2-40B4-BE49-F238E27FC236}">
                <a16:creationId xmlns:a16="http://schemas.microsoft.com/office/drawing/2014/main" id="{D7756F41-5AD0-C346-AE90-A0206E07D1B9}"/>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pic>
        <p:nvPicPr>
          <p:cNvPr id="11" name="Picture 10">
            <a:extLst>
              <a:ext uri="{FF2B5EF4-FFF2-40B4-BE49-F238E27FC236}">
                <a16:creationId xmlns:a16="http://schemas.microsoft.com/office/drawing/2014/main" id="{ACE79036-1F33-40EB-AB47-F9529E5C3C6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12" name="Freeform 7">
            <a:extLst>
              <a:ext uri="{FF2B5EF4-FFF2-40B4-BE49-F238E27FC236}">
                <a16:creationId xmlns:a16="http://schemas.microsoft.com/office/drawing/2014/main" id="{3E861E90-11A2-4A0B-85EB-1A2865C9A48F}"/>
              </a:ext>
            </a:extLst>
          </p:cNvPr>
          <p:cNvSpPr>
            <a:spLocks/>
          </p:cNvSpPr>
          <p:nvPr/>
        </p:nvSpPr>
        <p:spPr bwMode="auto">
          <a:xfrm>
            <a:off x="6096000" y="0"/>
            <a:ext cx="6096000" cy="6858000"/>
          </a:xfrm>
          <a:custGeom>
            <a:avLst/>
            <a:gdLst>
              <a:gd name="T0" fmla="*/ 3049 w 3388"/>
              <a:gd name="T1" fmla="*/ 0 h 3815"/>
              <a:gd name="T2" fmla="*/ 3049 w 3388"/>
              <a:gd name="T3" fmla="*/ 2951 h 3815"/>
              <a:gd name="T4" fmla="*/ 0 w 3388"/>
              <a:gd name="T5" fmla="*/ 2951 h 3815"/>
              <a:gd name="T6" fmla="*/ 0 w 3388"/>
              <a:gd name="T7" fmla="*/ 3815 h 3815"/>
              <a:gd name="T8" fmla="*/ 3388 w 3388"/>
              <a:gd name="T9" fmla="*/ 3815 h 3815"/>
              <a:gd name="T10" fmla="*/ 3388 w 3388"/>
              <a:gd name="T11" fmla="*/ 2969 h 3815"/>
              <a:gd name="T12" fmla="*/ 3388 w 3388"/>
              <a:gd name="T13" fmla="*/ 2951 h 3815"/>
              <a:gd name="T14" fmla="*/ 3388 w 3388"/>
              <a:gd name="T15" fmla="*/ 0 h 3815"/>
              <a:gd name="T16" fmla="*/ 3049 w 3388"/>
              <a:gd name="T17"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8" h="3815">
                <a:moveTo>
                  <a:pt x="3049" y="0"/>
                </a:moveTo>
                <a:lnTo>
                  <a:pt x="3049" y="2951"/>
                </a:lnTo>
                <a:lnTo>
                  <a:pt x="0" y="2951"/>
                </a:lnTo>
                <a:lnTo>
                  <a:pt x="0" y="3815"/>
                </a:lnTo>
                <a:lnTo>
                  <a:pt x="3388" y="3815"/>
                </a:lnTo>
                <a:lnTo>
                  <a:pt x="3388" y="2969"/>
                </a:lnTo>
                <a:lnTo>
                  <a:pt x="3388" y="2951"/>
                </a:lnTo>
                <a:lnTo>
                  <a:pt x="3388" y="0"/>
                </a:lnTo>
                <a:lnTo>
                  <a:pt x="3049" y="0"/>
                </a:lnTo>
                <a:close/>
              </a:path>
            </a:pathLst>
          </a:custGeom>
          <a:solidFill>
            <a:srgbClr val="CBCBCB"/>
          </a:solidFill>
          <a:ln>
            <a:noFill/>
          </a:ln>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Tree>
    <p:extLst>
      <p:ext uri="{BB962C8B-B14F-4D97-AF65-F5344CB8AC3E}">
        <p14:creationId xmlns:p14="http://schemas.microsoft.com/office/powerpoint/2010/main" val="3874038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solidFill>
                  <a:schemeClr val="tx1"/>
                </a:solidFill>
              </a:defRPr>
            </a:lvl1pPr>
          </a:lstStyle>
          <a:p>
            <a:r>
              <a:rPr lang="en-US"/>
              <a:t>Click to edit Master title style</a:t>
            </a:r>
          </a:p>
        </p:txBody>
      </p:sp>
      <p:sp>
        <p:nvSpPr>
          <p:cNvPr id="4" name="Content Placeholder 3"/>
          <p:cNvSpPr>
            <a:spLocks noGrp="1"/>
          </p:cNvSpPr>
          <p:nvPr>
            <p:ph sz="half" idx="2"/>
          </p:nvPr>
        </p:nvSpPr>
        <p:spPr>
          <a:xfrm>
            <a:off x="465135" y="1444753"/>
            <a:ext cx="5507832" cy="4203944"/>
          </a:xfrm>
        </p:spPr>
        <p:txBody>
          <a:bodyPr/>
          <a:lstStyle>
            <a:lvl1pPr marL="230188" indent="-23018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a:latin typeface="+mn-lt"/>
              </a:defRPr>
            </a:lvl2pPr>
            <a:lvl3pPr marL="914400" indent="-230188">
              <a:buClr>
                <a:schemeClr val="tx1"/>
              </a:buClr>
              <a:buFont typeface="Century Gothic" panose="020B0502020202020204" pitchFamily="34" charset="0"/>
              <a:buChar char="•"/>
              <a:defRPr sz="1600" baseline="0">
                <a:latin typeface="Century Gothic" panose="020B0502020202020204" pitchFamily="34" charset="0"/>
              </a:defRPr>
            </a:lvl3pPr>
            <a:lvl4pPr marL="971550" indent="0">
              <a:buClr>
                <a:schemeClr val="tx1"/>
              </a:buClr>
              <a:buFont typeface="Century Gothic" panose="020B0502020202020204" pitchFamily="34" charset="0"/>
              <a:buNone/>
              <a:defRPr sz="1400">
                <a:latin typeface="+mn-lt"/>
              </a:defRPr>
            </a:lvl4pPr>
            <a:lvl5pPr marL="1482725" indent="-222250">
              <a:buClr>
                <a:schemeClr val="tx1"/>
              </a:buClr>
              <a:buFont typeface="Century Gothic" panose="020B0502020202020204" pitchFamily="34" charset="0"/>
              <a:buChar cha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6" name="Content Placeholder 5"/>
          <p:cNvSpPr>
            <a:spLocks noGrp="1"/>
          </p:cNvSpPr>
          <p:nvPr>
            <p:ph sz="quarter" idx="4"/>
          </p:nvPr>
        </p:nvSpPr>
        <p:spPr>
          <a:xfrm>
            <a:off x="6241493" y="1444753"/>
            <a:ext cx="5504688" cy="4203944"/>
          </a:xfrm>
        </p:spPr>
        <p:txBody>
          <a:bodyPr/>
          <a:lstStyle>
            <a:lvl1pPr marL="287338" indent="-28733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baseline="0">
                <a:latin typeface="Century Gothic" panose="020B0502020202020204" pitchFamily="34" charset="0"/>
              </a:defRPr>
            </a:lvl2pPr>
            <a:lvl3pPr marL="914400" indent="-230188">
              <a:buClr>
                <a:schemeClr val="tx1"/>
              </a:buClr>
              <a:buFont typeface="Century Gothic" panose="020B0502020202020204" pitchFamily="34" charset="0"/>
              <a:buChar char="•"/>
              <a:defRPr sz="1600">
                <a:latin typeface="+mn-lt"/>
              </a:defRPr>
            </a:lvl3pPr>
            <a:lvl4pPr marL="1144588" indent="-173038">
              <a:buClr>
                <a:schemeClr val="tx1"/>
              </a:buClr>
              <a:buFont typeface="Century Gothic" panose="020B0502020202020204" pitchFamily="34" charset="0"/>
              <a:buChar char="•"/>
              <a:defRPr sz="1400">
                <a:latin typeface="+mn-lt"/>
              </a:defRPr>
            </a:lvl4pPr>
            <a:lvl5pPr marL="1482725" indent="-222250">
              <a:buClr>
                <a:schemeClr val="tx1"/>
              </a:buClr>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2" name="Rectangle 256">
            <a:extLst>
              <a:ext uri="{FF2B5EF4-FFF2-40B4-BE49-F238E27FC236}">
                <a16:creationId xmlns:a16="http://schemas.microsoft.com/office/drawing/2014/main" id="{0ED8B866-A29F-4437-842E-6B7908B2FB7D}"/>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1265120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465135" y="1444752"/>
            <a:ext cx="5507832" cy="821190"/>
          </a:xfrm>
        </p:spPr>
        <p:txBody>
          <a:bodyPr anchor="b"/>
          <a:lstStyle>
            <a:lvl1pPr marL="0" indent="0">
              <a:buNone/>
              <a:defRPr sz="2400" b="0" baseline="0">
                <a:solidFill>
                  <a:schemeClr val="tx1"/>
                </a:solidFill>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65135" y="2275467"/>
            <a:ext cx="5507832" cy="3373229"/>
          </a:xfrm>
        </p:spPr>
        <p:txBody>
          <a:bodyPr/>
          <a:lstStyle>
            <a:lvl1pPr marL="230188" indent="-23018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a:latin typeface="+mn-lt"/>
              </a:defRPr>
            </a:lvl2pPr>
            <a:lvl3pPr marL="914400" indent="-230188">
              <a:buClr>
                <a:schemeClr val="tx1"/>
              </a:buClr>
              <a:buFont typeface="Century Gothic" panose="020B0502020202020204" pitchFamily="34" charset="0"/>
              <a:buChar char="•"/>
              <a:defRPr sz="1600" baseline="0">
                <a:latin typeface="Century Gothic" panose="020B0502020202020204" pitchFamily="34" charset="0"/>
              </a:defRPr>
            </a:lvl3pPr>
            <a:lvl4pPr marL="971550" indent="0">
              <a:buClr>
                <a:schemeClr val="tx1"/>
              </a:buClr>
              <a:buFont typeface="Century Gothic" panose="020B0502020202020204" pitchFamily="34" charset="0"/>
              <a:buNone/>
              <a:defRPr sz="1400">
                <a:latin typeface="+mn-lt"/>
              </a:defRPr>
            </a:lvl4pPr>
            <a:lvl5pPr marL="1482725" indent="-222250">
              <a:buClr>
                <a:schemeClr val="tx1"/>
              </a:buClr>
              <a:buFont typeface="Century Gothic" panose="020B0502020202020204" pitchFamily="34" charset="0"/>
              <a:buChar cha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241493" y="1444752"/>
            <a:ext cx="5504688" cy="821190"/>
          </a:xfrm>
        </p:spPr>
        <p:txBody>
          <a:bodyPr anchor="b"/>
          <a:lstStyle>
            <a:lvl1pPr marL="0" indent="0">
              <a:buNone/>
              <a:defRPr sz="2400" b="0" baseline="0">
                <a:solidFill>
                  <a:schemeClr val="tx1"/>
                </a:solidFill>
                <a:latin typeface="Century Gothic" panose="020B0502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1493" y="2275467"/>
            <a:ext cx="5504688" cy="3373229"/>
          </a:xfrm>
        </p:spPr>
        <p:txBody>
          <a:bodyPr/>
          <a:lstStyle>
            <a:lvl1pPr marL="287338" indent="-287338">
              <a:buClr>
                <a:schemeClr val="tx1"/>
              </a:buClr>
              <a:buFont typeface="Century Gothic" panose="020B0502020202020204" pitchFamily="34" charset="0"/>
              <a:buChar char="•"/>
              <a:defRPr sz="2000" baseline="0">
                <a:latin typeface="Century Gothic" panose="020B0502020202020204" pitchFamily="34" charset="0"/>
              </a:defRPr>
            </a:lvl1pPr>
            <a:lvl2pPr marL="625475" indent="-279400">
              <a:buClr>
                <a:schemeClr val="tx1"/>
              </a:buClr>
              <a:buSzPct val="90000"/>
              <a:buFont typeface="Century Gothic" panose="020B0502020202020204" pitchFamily="34" charset="0"/>
              <a:buChar char="–"/>
              <a:defRPr sz="1800" baseline="0">
                <a:latin typeface="Century Gothic" panose="020B0502020202020204" pitchFamily="34" charset="0"/>
              </a:defRPr>
            </a:lvl2pPr>
            <a:lvl3pPr marL="914400" indent="-230188">
              <a:buClr>
                <a:schemeClr val="tx1"/>
              </a:buClr>
              <a:buFont typeface="Century Gothic" panose="020B0502020202020204" pitchFamily="34" charset="0"/>
              <a:buChar char="•"/>
              <a:defRPr sz="1600">
                <a:latin typeface="+mn-lt"/>
              </a:defRPr>
            </a:lvl3pPr>
            <a:lvl4pPr marL="1144588" indent="-173038">
              <a:buClr>
                <a:schemeClr val="tx1"/>
              </a:buClr>
              <a:buFont typeface="Century Gothic" panose="020B0502020202020204" pitchFamily="34" charset="0"/>
              <a:buChar char="•"/>
              <a:defRPr sz="1400">
                <a:latin typeface="+mn-lt"/>
              </a:defRPr>
            </a:lvl4pPr>
            <a:lvl5pPr marL="1482725" indent="-222250">
              <a:buClr>
                <a:schemeClr val="tx1"/>
              </a:buClr>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2" name="Rectangle 256">
            <a:extLst>
              <a:ext uri="{FF2B5EF4-FFF2-40B4-BE49-F238E27FC236}">
                <a16:creationId xmlns:a16="http://schemas.microsoft.com/office/drawing/2014/main" id="{0ED8B866-A29F-4437-842E-6B7908B2FB7D}"/>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161504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425236" cy="535531"/>
          </a:xfrm>
        </p:spPr>
        <p:txBody>
          <a:bodyPr/>
          <a:lstStyle>
            <a:lvl1pPr>
              <a:lnSpc>
                <a:spcPct val="90000"/>
              </a:lnSpc>
              <a:defRPr sz="3200" baseline="0"/>
            </a:lvl1pPr>
          </a:lstStyle>
          <a:p>
            <a:r>
              <a:rPr lang="en-US"/>
              <a:t>Click to edit Master title style</a:t>
            </a:r>
          </a:p>
        </p:txBody>
      </p:sp>
    </p:spTree>
    <p:extLst>
      <p:ext uri="{BB962C8B-B14F-4D97-AF65-F5344CB8AC3E}">
        <p14:creationId xmlns:p14="http://schemas.microsoft.com/office/powerpoint/2010/main" val="715834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8_Sidebar an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500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boxes with reverse headers">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lvl1pPr>
          </a:lstStyle>
          <a:p>
            <a:r>
              <a:rPr lang="en-US"/>
              <a:t>Click to edit Master title style</a:t>
            </a:r>
          </a:p>
        </p:txBody>
      </p:sp>
      <p:sp>
        <p:nvSpPr>
          <p:cNvPr id="3" name="Text Placeholder 2"/>
          <p:cNvSpPr>
            <a:spLocks noGrp="1"/>
          </p:cNvSpPr>
          <p:nvPr>
            <p:ph type="body" idx="1"/>
          </p:nvPr>
        </p:nvSpPr>
        <p:spPr>
          <a:xfrm>
            <a:off x="536696" y="1387602"/>
            <a:ext cx="5486400" cy="821190"/>
          </a:xfrm>
          <a:solidFill>
            <a:schemeClr val="tx2"/>
          </a:solidFill>
          <a:ln w="12700">
            <a:solidFill>
              <a:schemeClr val="tx2"/>
            </a:solidFill>
          </a:ln>
        </p:spPr>
        <p:txBody>
          <a:bodyPr tIns="91440" bIns="91440" anchor="b"/>
          <a:lstStyle>
            <a:lvl1pPr marL="0" indent="0">
              <a:lnSpc>
                <a:spcPct val="90000"/>
              </a:lnSpc>
              <a:buNone/>
              <a:defRPr sz="2000" b="0"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6696" y="2208792"/>
            <a:ext cx="5486400" cy="3813071"/>
          </a:xfrm>
          <a:ln w="12700">
            <a:gradFill flip="none" rotWithShape="1">
              <a:gsLst>
                <a:gs pos="0">
                  <a:schemeClr val="bg1">
                    <a:alpha val="0"/>
                  </a:schemeClr>
                </a:gs>
                <a:gs pos="100000">
                  <a:schemeClr val="tx2"/>
                </a:gs>
              </a:gsLst>
              <a:lin ang="16200000" scaled="1"/>
              <a:tileRect/>
            </a:gradFill>
          </a:ln>
        </p:spPr>
        <p:txBody>
          <a:bodyPr tIns="91440" bIns="91440"/>
          <a:lstStyle>
            <a:lvl1pPr marL="227013" indent="-227013">
              <a:lnSpc>
                <a:spcPct val="90000"/>
              </a:lnSpc>
              <a:buClr>
                <a:schemeClr val="tx1"/>
              </a:buClr>
              <a:buFont typeface="Century Gothic" panose="020B0502020202020204" pitchFamily="34" charset="0"/>
              <a:buChar char="•"/>
              <a:defRPr sz="1800" baseline="0"/>
            </a:lvl1pPr>
            <a:lvl2pPr marL="514350" indent="-225425">
              <a:lnSpc>
                <a:spcPct val="90000"/>
              </a:lnSpc>
              <a:buClr>
                <a:schemeClr val="tx1"/>
              </a:buClr>
              <a:buSzPct val="90000"/>
              <a:buFont typeface="Century Gothic" panose="020B0502020202020204" pitchFamily="34" charset="0"/>
              <a:buChar char="–"/>
              <a:defRPr sz="1600" baseline="0"/>
            </a:lvl2pPr>
            <a:lvl3pPr marL="742950" indent="-173038">
              <a:lnSpc>
                <a:spcPct val="90000"/>
              </a:lnSpc>
              <a:buClr>
                <a:schemeClr val="tx1"/>
              </a:buClr>
              <a:buFont typeface="Century Gothic" panose="020B0502020202020204" pitchFamily="34" charset="0"/>
              <a:buChar char="•"/>
              <a:defRPr sz="1400"/>
            </a:lvl3pPr>
            <a:lvl4pPr marL="1144588" indent="-173038">
              <a:lnSpc>
                <a:spcPct val="90000"/>
              </a:lnSpc>
              <a:buClr>
                <a:schemeClr val="tx1"/>
              </a:buClr>
              <a:buSzPct val="90000"/>
              <a:buFont typeface="Century Gothic" panose="020B0502020202020204" pitchFamily="34" charset="0"/>
              <a:buChar char="–"/>
              <a:defRPr sz="1200"/>
            </a:lvl4pPr>
            <a:lvl5pPr marL="1482725" indent="-222250">
              <a:lnSpc>
                <a:spcPct val="90000"/>
              </a:lnSpc>
              <a:buClr>
                <a:schemeClr val="tx1"/>
              </a:buClr>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6384682" y="1387602"/>
            <a:ext cx="5486400" cy="821190"/>
          </a:xfrm>
          <a:solidFill>
            <a:schemeClr val="tx2"/>
          </a:solidFill>
          <a:ln w="12700">
            <a:solidFill>
              <a:schemeClr val="tx2"/>
            </a:solidFill>
          </a:ln>
        </p:spPr>
        <p:txBody>
          <a:bodyPr tIns="91440" bIns="91440" anchor="b"/>
          <a:lstStyle>
            <a:lvl1pPr marL="0" indent="0">
              <a:lnSpc>
                <a:spcPct val="90000"/>
              </a:lnSpc>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84682" y="2213184"/>
            <a:ext cx="5486400" cy="3813071"/>
          </a:xfrm>
          <a:ln w="12700">
            <a:gradFill flip="none" rotWithShape="1">
              <a:gsLst>
                <a:gs pos="0">
                  <a:schemeClr val="bg1">
                    <a:alpha val="0"/>
                  </a:schemeClr>
                </a:gs>
                <a:gs pos="100000">
                  <a:schemeClr val="tx2"/>
                </a:gs>
              </a:gsLst>
              <a:lin ang="16200000" scaled="1"/>
              <a:tileRect/>
            </a:gradFill>
          </a:ln>
        </p:spPr>
        <p:txBody>
          <a:bodyPr tIns="91440" bIns="91440"/>
          <a:lstStyle>
            <a:lvl1pPr marL="227013" indent="-227013">
              <a:lnSpc>
                <a:spcPct val="90000"/>
              </a:lnSpc>
              <a:buClr>
                <a:schemeClr val="tx1"/>
              </a:buClr>
              <a:buFont typeface="Century Gothic" panose="020B0502020202020204" pitchFamily="34" charset="0"/>
              <a:buChar char="•"/>
              <a:defRPr sz="1800"/>
            </a:lvl1pPr>
            <a:lvl2pPr marL="460375" indent="-171450">
              <a:lnSpc>
                <a:spcPct val="90000"/>
              </a:lnSpc>
              <a:buClr>
                <a:schemeClr val="tx1"/>
              </a:buClr>
              <a:buSzPct val="90000"/>
              <a:buFont typeface="Century Gothic" panose="020B0502020202020204" pitchFamily="34" charset="0"/>
              <a:buChar char="–"/>
              <a:defRPr lang="en-US" sz="1600" kern="1200" baseline="0" dirty="0">
                <a:solidFill>
                  <a:schemeClr val="tx1"/>
                </a:solidFill>
                <a:latin typeface="Century Gothic" panose="020B0502020202020204" pitchFamily="34" charset="0"/>
                <a:ea typeface="+mn-ea"/>
                <a:cs typeface="+mn-cs"/>
              </a:defRPr>
            </a:lvl2pPr>
            <a:lvl3pPr marL="742950" indent="-173038">
              <a:lnSpc>
                <a:spcPct val="90000"/>
              </a:lnSpc>
              <a:buClr>
                <a:schemeClr val="tx1"/>
              </a:buClr>
              <a:buFont typeface="Century Gothic" panose="020B0502020202020204" pitchFamily="34" charset="0"/>
              <a:buChar char="•"/>
              <a:defRPr sz="1400"/>
            </a:lvl3pPr>
            <a:lvl4pPr marL="1144588" indent="-173038">
              <a:lnSpc>
                <a:spcPct val="90000"/>
              </a:lnSpc>
              <a:buClr>
                <a:schemeClr val="tx1"/>
              </a:buClr>
              <a:buSzPct val="90000"/>
              <a:buFont typeface="Century Gothic" panose="020B0502020202020204" pitchFamily="34" charset="0"/>
              <a:buChar char="–"/>
              <a:defRPr sz="1200"/>
            </a:lvl4pPr>
            <a:lvl5pPr marL="1482725" indent="-222250">
              <a:lnSpc>
                <a:spcPct val="90000"/>
              </a:lnSpc>
              <a:buClr>
                <a:schemeClr val="tx1"/>
              </a:buClr>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4" name="Rectangle 256">
            <a:extLst>
              <a:ext uri="{FF2B5EF4-FFF2-40B4-BE49-F238E27FC236}">
                <a16:creationId xmlns:a16="http://schemas.microsoft.com/office/drawing/2014/main" id="{B764CAE0-734A-4D16-BDA1-3E43A810370F}"/>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2601301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_3 content boxes with reverse headers">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20"/>
            <a:ext cx="11504904" cy="535531"/>
          </a:xfrm>
        </p:spPr>
        <p:txBody>
          <a:bodyPr/>
          <a:lstStyle>
            <a:lvl1pPr>
              <a:lnSpc>
                <a:spcPct val="90000"/>
              </a:lnSpc>
              <a:defRPr sz="3200"/>
            </a:lvl1pPr>
          </a:lstStyle>
          <a:p>
            <a:r>
              <a:rPr lang="en-US"/>
              <a:t>Click to edit Master title style</a:t>
            </a:r>
          </a:p>
        </p:txBody>
      </p:sp>
      <p:sp>
        <p:nvSpPr>
          <p:cNvPr id="3" name="Text Placeholder 2"/>
          <p:cNvSpPr>
            <a:spLocks noGrp="1"/>
          </p:cNvSpPr>
          <p:nvPr>
            <p:ph type="body" idx="1"/>
          </p:nvPr>
        </p:nvSpPr>
        <p:spPr>
          <a:xfrm>
            <a:off x="536696" y="1387602"/>
            <a:ext cx="3610478" cy="821190"/>
          </a:xfrm>
          <a:solidFill>
            <a:schemeClr val="tx2"/>
          </a:solidFill>
          <a:ln w="12700">
            <a:solidFill>
              <a:schemeClr val="tx2"/>
            </a:solidFill>
          </a:ln>
        </p:spPr>
        <p:txBody>
          <a:bodyPr tIns="91440" bIns="91440" anchor="b"/>
          <a:lstStyle>
            <a:lvl1pPr marL="0" indent="0">
              <a:lnSpc>
                <a:spcPct val="90000"/>
              </a:lnSpc>
              <a:buNone/>
              <a:defRPr sz="2000" b="0"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6696" y="2208792"/>
            <a:ext cx="3610478" cy="3813071"/>
          </a:xfrm>
          <a:ln w="12700">
            <a:gradFill flip="none" rotWithShape="1">
              <a:gsLst>
                <a:gs pos="0">
                  <a:schemeClr val="bg1">
                    <a:alpha val="0"/>
                  </a:schemeClr>
                </a:gs>
                <a:gs pos="100000">
                  <a:schemeClr val="tx2"/>
                </a:gs>
              </a:gsLst>
              <a:lin ang="16200000" scaled="1"/>
              <a:tileRect/>
            </a:gradFill>
          </a:ln>
        </p:spPr>
        <p:txBody>
          <a:bodyPr tIns="91440" bIns="91440"/>
          <a:lstStyle>
            <a:lvl1pPr marL="227013" indent="-227013">
              <a:lnSpc>
                <a:spcPct val="90000"/>
              </a:lnSpc>
              <a:buClr>
                <a:schemeClr val="tx1"/>
              </a:buClr>
              <a:buFont typeface="Century Gothic" panose="020B0502020202020204" pitchFamily="34" charset="0"/>
              <a:buChar char="•"/>
              <a:defRPr sz="1800" baseline="0"/>
            </a:lvl1pPr>
            <a:lvl2pPr marL="514350" indent="-225425">
              <a:lnSpc>
                <a:spcPct val="90000"/>
              </a:lnSpc>
              <a:buClr>
                <a:schemeClr val="tx1"/>
              </a:buClr>
              <a:buSzPct val="90000"/>
              <a:buFont typeface="Century Gothic" panose="020B0502020202020204" pitchFamily="34" charset="0"/>
              <a:buChar char="–"/>
              <a:defRPr sz="1600" baseline="0"/>
            </a:lvl2pPr>
            <a:lvl3pPr marL="742950" indent="-173038">
              <a:lnSpc>
                <a:spcPct val="90000"/>
              </a:lnSpc>
              <a:buClr>
                <a:schemeClr val="tx1"/>
              </a:buClr>
              <a:buFont typeface="Century Gothic" panose="020B0502020202020204" pitchFamily="34" charset="0"/>
              <a:buChar char="•"/>
              <a:defRPr sz="1400"/>
            </a:lvl3pPr>
            <a:lvl4pPr marL="1144588" indent="-173038">
              <a:lnSpc>
                <a:spcPct val="90000"/>
              </a:lnSpc>
              <a:buClr>
                <a:schemeClr val="tx1"/>
              </a:buClr>
              <a:buSzPct val="90000"/>
              <a:buFont typeface="Century Gothic" panose="020B0502020202020204" pitchFamily="34" charset="0"/>
              <a:buChar char="–"/>
              <a:defRPr sz="1200"/>
            </a:lvl4pPr>
            <a:lvl5pPr marL="1482725" indent="-222250">
              <a:lnSpc>
                <a:spcPct val="90000"/>
              </a:lnSpc>
              <a:buClr>
                <a:schemeClr val="tx1"/>
              </a:buClr>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393659" y="1387602"/>
            <a:ext cx="3608418" cy="821190"/>
          </a:xfrm>
          <a:solidFill>
            <a:schemeClr val="tx2"/>
          </a:solidFill>
          <a:ln w="12700">
            <a:solidFill>
              <a:schemeClr val="tx2"/>
            </a:solidFill>
          </a:ln>
        </p:spPr>
        <p:txBody>
          <a:bodyPr tIns="91440" bIns="91440" anchor="b"/>
          <a:lstStyle>
            <a:lvl1pPr marL="0" indent="0">
              <a:lnSpc>
                <a:spcPct val="90000"/>
              </a:lnSpc>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393659" y="2213184"/>
            <a:ext cx="3608418" cy="3813071"/>
          </a:xfrm>
          <a:ln w="12700">
            <a:gradFill flip="none" rotWithShape="1">
              <a:gsLst>
                <a:gs pos="0">
                  <a:schemeClr val="bg1">
                    <a:alpha val="0"/>
                  </a:schemeClr>
                </a:gs>
                <a:gs pos="100000">
                  <a:schemeClr val="tx2"/>
                </a:gs>
              </a:gsLst>
              <a:lin ang="16200000" scaled="1"/>
              <a:tileRect/>
            </a:gradFill>
          </a:ln>
        </p:spPr>
        <p:txBody>
          <a:bodyPr tIns="91440" bIns="91440"/>
          <a:lstStyle>
            <a:lvl1pPr marL="227013" indent="-227013">
              <a:lnSpc>
                <a:spcPct val="90000"/>
              </a:lnSpc>
              <a:buClr>
                <a:schemeClr val="tx1"/>
              </a:buClr>
              <a:buFont typeface="Century Gothic" panose="020B0502020202020204" pitchFamily="34" charset="0"/>
              <a:buChar char="•"/>
              <a:defRPr sz="1800"/>
            </a:lvl1pPr>
            <a:lvl2pPr marL="460375" indent="-171450">
              <a:lnSpc>
                <a:spcPct val="90000"/>
              </a:lnSpc>
              <a:buClr>
                <a:schemeClr val="tx1"/>
              </a:buClr>
              <a:buSzPct val="90000"/>
              <a:buFont typeface="Century Gothic" panose="020B0502020202020204" pitchFamily="34" charset="0"/>
              <a:buChar char="–"/>
              <a:defRPr lang="en-US" sz="1600" kern="1200" baseline="0" dirty="0">
                <a:solidFill>
                  <a:schemeClr val="tx1"/>
                </a:solidFill>
                <a:latin typeface="Century Gothic" panose="020B0502020202020204" pitchFamily="34" charset="0"/>
                <a:ea typeface="+mn-ea"/>
                <a:cs typeface="+mn-cs"/>
              </a:defRPr>
            </a:lvl2pPr>
            <a:lvl3pPr marL="742950" indent="-173038">
              <a:lnSpc>
                <a:spcPct val="90000"/>
              </a:lnSpc>
              <a:buClr>
                <a:schemeClr val="tx1"/>
              </a:buClr>
              <a:buFont typeface="Century Gothic" panose="020B0502020202020204" pitchFamily="34" charset="0"/>
              <a:buChar char="•"/>
              <a:defRPr sz="1400"/>
            </a:lvl3pPr>
            <a:lvl4pPr marL="1144588" indent="-173038">
              <a:lnSpc>
                <a:spcPct val="90000"/>
              </a:lnSpc>
              <a:buClr>
                <a:schemeClr val="tx1"/>
              </a:buClr>
              <a:buSzPct val="90000"/>
              <a:buFont typeface="Century Gothic" panose="020B0502020202020204" pitchFamily="34" charset="0"/>
              <a:buChar char="–"/>
              <a:defRPr sz="1200"/>
            </a:lvl4pPr>
            <a:lvl5pPr marL="1482725" indent="-222250">
              <a:lnSpc>
                <a:spcPct val="90000"/>
              </a:lnSpc>
              <a:buClr>
                <a:schemeClr val="tx1"/>
              </a:buClr>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4">
            <a:extLst>
              <a:ext uri="{FF2B5EF4-FFF2-40B4-BE49-F238E27FC236}">
                <a16:creationId xmlns:a16="http://schemas.microsoft.com/office/drawing/2014/main" id="{49D91D4C-0C90-4594-94C2-E939B6EF57C4}"/>
              </a:ext>
            </a:extLst>
          </p:cNvPr>
          <p:cNvSpPr>
            <a:spLocks noGrp="1"/>
          </p:cNvSpPr>
          <p:nvPr>
            <p:ph type="body" sz="quarter" idx="10"/>
          </p:nvPr>
        </p:nvSpPr>
        <p:spPr>
          <a:xfrm>
            <a:off x="8248562" y="1387602"/>
            <a:ext cx="3608418" cy="821190"/>
          </a:xfrm>
          <a:solidFill>
            <a:schemeClr val="tx2"/>
          </a:solidFill>
          <a:ln w="12700">
            <a:solidFill>
              <a:schemeClr val="tx2"/>
            </a:solidFill>
          </a:ln>
        </p:spPr>
        <p:txBody>
          <a:bodyPr tIns="91440" bIns="91440" anchor="b"/>
          <a:lstStyle>
            <a:lvl1pPr marL="0" indent="0">
              <a:lnSpc>
                <a:spcPct val="90000"/>
              </a:lnSpc>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E1A87D9D-30BD-4BC1-AB79-1F900F87185B}"/>
              </a:ext>
            </a:extLst>
          </p:cNvPr>
          <p:cNvSpPr>
            <a:spLocks noGrp="1"/>
          </p:cNvSpPr>
          <p:nvPr>
            <p:ph sz="quarter" idx="11"/>
          </p:nvPr>
        </p:nvSpPr>
        <p:spPr>
          <a:xfrm>
            <a:off x="8248562" y="2213184"/>
            <a:ext cx="3608418" cy="3813071"/>
          </a:xfrm>
          <a:ln w="12700">
            <a:gradFill flip="none" rotWithShape="1">
              <a:gsLst>
                <a:gs pos="0">
                  <a:schemeClr val="bg1">
                    <a:alpha val="0"/>
                  </a:schemeClr>
                </a:gs>
                <a:gs pos="100000">
                  <a:schemeClr val="tx2"/>
                </a:gs>
              </a:gsLst>
              <a:lin ang="16200000" scaled="1"/>
              <a:tileRect/>
            </a:gradFill>
          </a:ln>
        </p:spPr>
        <p:txBody>
          <a:bodyPr tIns="91440" bIns="91440"/>
          <a:lstStyle>
            <a:lvl1pPr marL="227013" indent="-227013">
              <a:lnSpc>
                <a:spcPct val="90000"/>
              </a:lnSpc>
              <a:buClr>
                <a:schemeClr val="tx1"/>
              </a:buClr>
              <a:buFont typeface="Century Gothic" panose="020B0502020202020204" pitchFamily="34" charset="0"/>
              <a:buChar char="•"/>
              <a:defRPr sz="1800"/>
            </a:lvl1pPr>
            <a:lvl2pPr marL="460375" indent="-171450">
              <a:lnSpc>
                <a:spcPct val="90000"/>
              </a:lnSpc>
              <a:buClr>
                <a:schemeClr val="tx1"/>
              </a:buClr>
              <a:buSzPct val="90000"/>
              <a:buFont typeface="Century Gothic" panose="020B0502020202020204" pitchFamily="34" charset="0"/>
              <a:buChar char="–"/>
              <a:defRPr lang="en-US" sz="1600" kern="1200" baseline="0" dirty="0">
                <a:solidFill>
                  <a:schemeClr val="tx1"/>
                </a:solidFill>
                <a:latin typeface="Century Gothic" panose="020B0502020202020204" pitchFamily="34" charset="0"/>
                <a:ea typeface="+mn-ea"/>
                <a:cs typeface="+mn-cs"/>
              </a:defRPr>
            </a:lvl2pPr>
            <a:lvl3pPr marL="742950" indent="-173038">
              <a:lnSpc>
                <a:spcPct val="90000"/>
              </a:lnSpc>
              <a:buClr>
                <a:schemeClr val="tx1"/>
              </a:buClr>
              <a:buFont typeface="Century Gothic" panose="020B0502020202020204" pitchFamily="34" charset="0"/>
              <a:buChar char="•"/>
              <a:defRPr sz="1400"/>
            </a:lvl3pPr>
            <a:lvl4pPr marL="1144588" indent="-173038">
              <a:lnSpc>
                <a:spcPct val="90000"/>
              </a:lnSpc>
              <a:buClr>
                <a:schemeClr val="tx1"/>
              </a:buClr>
              <a:buSzPct val="90000"/>
              <a:buFont typeface="Century Gothic" panose="020B0502020202020204" pitchFamily="34" charset="0"/>
              <a:buChar char="–"/>
              <a:defRPr sz="1200"/>
            </a:lvl4pPr>
            <a:lvl5pPr marL="1482725" indent="-222250">
              <a:lnSpc>
                <a:spcPct val="90000"/>
              </a:lnSpc>
              <a:buClr>
                <a:schemeClr val="tx1"/>
              </a:buClr>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4" name="Rectangle 256">
            <a:extLst>
              <a:ext uri="{FF2B5EF4-FFF2-40B4-BE49-F238E27FC236}">
                <a16:creationId xmlns:a16="http://schemas.microsoft.com/office/drawing/2014/main" id="{B764CAE0-734A-4D16-BDA1-3E43A810370F}"/>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192549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k green picture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6095637" y="1083755"/>
            <a:ext cx="5486764" cy="4219290"/>
          </a:xfrm>
          <a:noFill/>
        </p:spPr>
        <p:txBody>
          <a:bodyPr/>
          <a:lstStyle>
            <a:lvl1pPr marL="0" indent="0">
              <a:buNone/>
              <a:defRPr/>
            </a:lvl1pPr>
          </a:lstStyle>
          <a:p>
            <a:r>
              <a:rPr lang="en-US"/>
              <a:t>Click icon to add picture</a:t>
            </a:r>
          </a:p>
        </p:txBody>
      </p:sp>
      <p:sp>
        <p:nvSpPr>
          <p:cNvPr id="22" name="Rectangle 21">
            <a:extLst>
              <a:ext uri="{FF2B5EF4-FFF2-40B4-BE49-F238E27FC236}">
                <a16:creationId xmlns:a16="http://schemas.microsoft.com/office/drawing/2014/main" id="{2272F0CA-07C0-447D-AD25-74BF79400D69}"/>
              </a:ext>
            </a:extLst>
          </p:cNvPr>
          <p:cNvSpPr/>
          <p:nvPr/>
        </p:nvSpPr>
        <p:spPr>
          <a:xfrm>
            <a:off x="274320" y="1078992"/>
            <a:ext cx="5821680" cy="4221671"/>
          </a:xfrm>
          <a:prstGeom prst="rect">
            <a:avLst/>
          </a:prstGeom>
          <a:solidFill>
            <a:srgbClr val="CFCFC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 name="Title 1"/>
          <p:cNvSpPr>
            <a:spLocks noGrp="1"/>
          </p:cNvSpPr>
          <p:nvPr>
            <p:ph type="title" hasCustomPrompt="1"/>
          </p:nvPr>
        </p:nvSpPr>
        <p:spPr>
          <a:xfrm>
            <a:off x="388079" y="1275788"/>
            <a:ext cx="5537405" cy="978729"/>
          </a:xfrm>
        </p:spPr>
        <p:txBody>
          <a:bodyPr/>
          <a:lstStyle>
            <a:lvl1pPr>
              <a:lnSpc>
                <a:spcPct val="90000"/>
              </a:lnSpc>
              <a:defRPr sz="3200" b="0">
                <a:solidFill>
                  <a:schemeClr val="tx1"/>
                </a:solidFill>
                <a:latin typeface="Century Gothic" panose="020B0502020202020204" pitchFamily="34" charset="0"/>
              </a:defRPr>
            </a:lvl1pPr>
          </a:lstStyle>
          <a:p>
            <a:r>
              <a:rPr lang="en-US"/>
              <a:t>Click to edit Master </a:t>
            </a:r>
            <a:br>
              <a:rPr lang="en-US"/>
            </a:br>
            <a:r>
              <a:rPr lang="en-US"/>
              <a:t>title style</a:t>
            </a:r>
          </a:p>
        </p:txBody>
      </p:sp>
      <p:sp>
        <p:nvSpPr>
          <p:cNvPr id="11" name="Rectangle 10">
            <a:extLst>
              <a:ext uri="{FF2B5EF4-FFF2-40B4-BE49-F238E27FC236}">
                <a16:creationId xmlns:a16="http://schemas.microsoft.com/office/drawing/2014/main" id="{683439C5-4231-ED43-91B8-86779195C116}"/>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2" name="Rectangle 11">
            <a:extLst>
              <a:ext uri="{FF2B5EF4-FFF2-40B4-BE49-F238E27FC236}">
                <a16:creationId xmlns:a16="http://schemas.microsoft.com/office/drawing/2014/main" id="{35C7DBBE-95AC-E843-979A-A1A45836011E}"/>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7" name="Rectangle 6">
            <a:extLst>
              <a:ext uri="{FF2B5EF4-FFF2-40B4-BE49-F238E27FC236}">
                <a16:creationId xmlns:a16="http://schemas.microsoft.com/office/drawing/2014/main" id="{29C1BABE-6AB9-4F04-A1D6-C28E4287362E}"/>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13" name="Picture 12">
            <a:extLst>
              <a:ext uri="{FF2B5EF4-FFF2-40B4-BE49-F238E27FC236}">
                <a16:creationId xmlns:a16="http://schemas.microsoft.com/office/drawing/2014/main" id="{8D325F85-B4F1-4C5D-855D-1BE9D9C179D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10" name="Line 5">
            <a:extLst>
              <a:ext uri="{FF2B5EF4-FFF2-40B4-BE49-F238E27FC236}">
                <a16:creationId xmlns:a16="http://schemas.microsoft.com/office/drawing/2014/main" id="{1F888CF4-3F65-4925-A47B-614AFCDC0550}"/>
              </a:ext>
            </a:extLst>
          </p:cNvPr>
          <p:cNvSpPr>
            <a:spLocks noChangeShapeType="1"/>
          </p:cNvSpPr>
          <p:nvPr/>
        </p:nvSpPr>
        <p:spPr bwMode="auto">
          <a:xfrm>
            <a:off x="8004175" y="8223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18" name="Line 6">
            <a:extLst>
              <a:ext uri="{FF2B5EF4-FFF2-40B4-BE49-F238E27FC236}">
                <a16:creationId xmlns:a16="http://schemas.microsoft.com/office/drawing/2014/main" id="{4CFFE01C-81C8-4437-B6F5-7BAAEE5FC29F}"/>
              </a:ext>
            </a:extLst>
          </p:cNvPr>
          <p:cNvSpPr>
            <a:spLocks noChangeShapeType="1"/>
          </p:cNvSpPr>
          <p:nvPr/>
        </p:nvSpPr>
        <p:spPr bwMode="auto">
          <a:xfrm>
            <a:off x="8004175" y="8223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24" name="Freeform 7">
            <a:extLst>
              <a:ext uri="{FF2B5EF4-FFF2-40B4-BE49-F238E27FC236}">
                <a16:creationId xmlns:a16="http://schemas.microsoft.com/office/drawing/2014/main" id="{1B955FFA-B6F5-4CDD-940A-DB05FD68B7CA}"/>
              </a:ext>
            </a:extLst>
          </p:cNvPr>
          <p:cNvSpPr>
            <a:spLocks/>
          </p:cNvSpPr>
          <p:nvPr/>
        </p:nvSpPr>
        <p:spPr bwMode="auto">
          <a:xfrm>
            <a:off x="6096000" y="0"/>
            <a:ext cx="6096000" cy="6858000"/>
          </a:xfrm>
          <a:custGeom>
            <a:avLst/>
            <a:gdLst>
              <a:gd name="T0" fmla="*/ 3049 w 3388"/>
              <a:gd name="T1" fmla="*/ 0 h 3815"/>
              <a:gd name="T2" fmla="*/ 3049 w 3388"/>
              <a:gd name="T3" fmla="*/ 2951 h 3815"/>
              <a:gd name="T4" fmla="*/ 0 w 3388"/>
              <a:gd name="T5" fmla="*/ 2951 h 3815"/>
              <a:gd name="T6" fmla="*/ 0 w 3388"/>
              <a:gd name="T7" fmla="*/ 3815 h 3815"/>
              <a:gd name="T8" fmla="*/ 3388 w 3388"/>
              <a:gd name="T9" fmla="*/ 3815 h 3815"/>
              <a:gd name="T10" fmla="*/ 3388 w 3388"/>
              <a:gd name="T11" fmla="*/ 2969 h 3815"/>
              <a:gd name="T12" fmla="*/ 3388 w 3388"/>
              <a:gd name="T13" fmla="*/ 2951 h 3815"/>
              <a:gd name="T14" fmla="*/ 3388 w 3388"/>
              <a:gd name="T15" fmla="*/ 0 h 3815"/>
              <a:gd name="T16" fmla="*/ 3049 w 3388"/>
              <a:gd name="T17"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8" h="3815">
                <a:moveTo>
                  <a:pt x="3049" y="0"/>
                </a:moveTo>
                <a:lnTo>
                  <a:pt x="3049" y="2951"/>
                </a:lnTo>
                <a:lnTo>
                  <a:pt x="0" y="2951"/>
                </a:lnTo>
                <a:lnTo>
                  <a:pt x="0" y="3815"/>
                </a:lnTo>
                <a:lnTo>
                  <a:pt x="3388" y="3815"/>
                </a:lnTo>
                <a:lnTo>
                  <a:pt x="3388" y="2969"/>
                </a:lnTo>
                <a:lnTo>
                  <a:pt x="3388" y="2951"/>
                </a:lnTo>
                <a:lnTo>
                  <a:pt x="3388" y="0"/>
                </a:lnTo>
                <a:lnTo>
                  <a:pt x="304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15" name="Content Placeholder 5">
            <a:extLst>
              <a:ext uri="{FF2B5EF4-FFF2-40B4-BE49-F238E27FC236}">
                <a16:creationId xmlns:a16="http://schemas.microsoft.com/office/drawing/2014/main" id="{CA5F7EA9-E5C6-4376-AC5D-CA0B1DA0A259}"/>
              </a:ext>
            </a:extLst>
          </p:cNvPr>
          <p:cNvSpPr>
            <a:spLocks noGrp="1"/>
          </p:cNvSpPr>
          <p:nvPr>
            <p:ph sz="quarter" idx="4"/>
          </p:nvPr>
        </p:nvSpPr>
        <p:spPr>
          <a:xfrm>
            <a:off x="388079" y="2453317"/>
            <a:ext cx="5512904" cy="2690184"/>
          </a:xfrm>
        </p:spPr>
        <p:txBody>
          <a:bodyPr/>
          <a:lstStyle>
            <a:lvl1pPr marL="287338" indent="-287338">
              <a:lnSpc>
                <a:spcPct val="90000"/>
              </a:lnSpc>
              <a:buClr>
                <a:schemeClr val="tx1"/>
              </a:buClr>
              <a:buFont typeface="Century Gothic" panose="020B0502020202020204" pitchFamily="34" charset="0"/>
              <a:buChar char="•"/>
              <a:defRPr sz="2000">
                <a:latin typeface="Century Gothic" panose="020B0502020202020204" pitchFamily="34" charset="0"/>
              </a:defRPr>
            </a:lvl1pPr>
            <a:lvl2pPr marL="688975" indent="-285750">
              <a:lnSpc>
                <a:spcPct val="90000"/>
              </a:lnSpc>
              <a:buClr>
                <a:schemeClr val="tx1"/>
              </a:buClr>
              <a:buFont typeface="Century Gothic" panose="020B0502020202020204" pitchFamily="34" charset="0"/>
              <a:buChar char="–"/>
              <a:defRPr lang="en-US" sz="1800" kern="1200" dirty="0">
                <a:solidFill>
                  <a:schemeClr val="tx1"/>
                </a:solidFill>
                <a:latin typeface="Century Gothic" panose="020B0502020202020204" pitchFamily="34" charset="0"/>
                <a:ea typeface="+mn-ea"/>
                <a:cs typeface="+mn-cs"/>
              </a:defRPr>
            </a:lvl2pPr>
            <a:lvl3pPr>
              <a:defRPr sz="1600"/>
            </a:lvl3pPr>
            <a:lvl4pPr>
              <a:defRPr sz="1400"/>
            </a:lvl4pPr>
            <a:lvl5pPr marL="1482725" indent="-222250">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0752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Dk green picture layout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6095636" y="1078992"/>
            <a:ext cx="5487073" cy="4224052"/>
          </a:xfrm>
          <a:noFill/>
        </p:spPr>
        <p:txBody>
          <a:bodyPr/>
          <a:lstStyle>
            <a:lvl1pPr marL="0" indent="0">
              <a:buFont typeface="Century Gothic" panose="020B0502020202020204" pitchFamily="34" charset="0"/>
              <a:buNone/>
              <a:defRPr/>
            </a:lvl1pPr>
          </a:lstStyle>
          <a:p>
            <a:r>
              <a:rPr lang="en-US"/>
              <a:t>Click icon to add picture</a:t>
            </a:r>
          </a:p>
        </p:txBody>
      </p:sp>
      <p:sp>
        <p:nvSpPr>
          <p:cNvPr id="22" name="Rectangle 21">
            <a:extLst>
              <a:ext uri="{FF2B5EF4-FFF2-40B4-BE49-F238E27FC236}">
                <a16:creationId xmlns:a16="http://schemas.microsoft.com/office/drawing/2014/main" id="{2272F0CA-07C0-447D-AD25-74BF79400D69}"/>
              </a:ext>
            </a:extLst>
          </p:cNvPr>
          <p:cNvSpPr/>
          <p:nvPr/>
        </p:nvSpPr>
        <p:spPr>
          <a:xfrm>
            <a:off x="274320" y="1078992"/>
            <a:ext cx="5821680" cy="5779008"/>
          </a:xfrm>
          <a:prstGeom prst="rect">
            <a:avLst/>
          </a:prstGeom>
          <a:solidFill>
            <a:srgbClr val="CFCFC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 name="Title 1"/>
          <p:cNvSpPr>
            <a:spLocks noGrp="1"/>
          </p:cNvSpPr>
          <p:nvPr>
            <p:ph type="title" hasCustomPrompt="1"/>
          </p:nvPr>
        </p:nvSpPr>
        <p:spPr>
          <a:xfrm>
            <a:off x="388079" y="1275788"/>
            <a:ext cx="5537405" cy="978729"/>
          </a:xfrm>
        </p:spPr>
        <p:txBody>
          <a:bodyPr/>
          <a:lstStyle>
            <a:lvl1pPr>
              <a:lnSpc>
                <a:spcPct val="90000"/>
              </a:lnSpc>
              <a:defRPr sz="3200" b="0">
                <a:solidFill>
                  <a:schemeClr val="tx1"/>
                </a:solidFill>
                <a:latin typeface="Century Gothic" panose="020B0502020202020204" pitchFamily="34" charset="0"/>
              </a:defRPr>
            </a:lvl1pPr>
          </a:lstStyle>
          <a:p>
            <a:r>
              <a:rPr lang="en-US"/>
              <a:t>Click to edit Master </a:t>
            </a:r>
            <a:br>
              <a:rPr lang="en-US"/>
            </a:br>
            <a:r>
              <a:rPr lang="en-US"/>
              <a:t>title style</a:t>
            </a:r>
          </a:p>
        </p:txBody>
      </p:sp>
      <p:sp>
        <p:nvSpPr>
          <p:cNvPr id="6" name="Content Placeholder 5"/>
          <p:cNvSpPr>
            <a:spLocks noGrp="1"/>
          </p:cNvSpPr>
          <p:nvPr>
            <p:ph sz="quarter" idx="4"/>
          </p:nvPr>
        </p:nvSpPr>
        <p:spPr>
          <a:xfrm>
            <a:off x="388079" y="2453316"/>
            <a:ext cx="5512904" cy="4163291"/>
          </a:xfrm>
        </p:spPr>
        <p:txBody>
          <a:bodyPr/>
          <a:lstStyle>
            <a:lvl1pPr marL="287338" indent="-287338">
              <a:lnSpc>
                <a:spcPct val="90000"/>
              </a:lnSpc>
              <a:buClr>
                <a:schemeClr val="tx1"/>
              </a:buClr>
              <a:buFont typeface="Century Gothic" panose="020B0502020202020204" pitchFamily="34" charset="0"/>
              <a:buChar char="•"/>
              <a:defRPr sz="2000">
                <a:latin typeface="Century Gothic" panose="020B0502020202020204" pitchFamily="34" charset="0"/>
              </a:defRPr>
            </a:lvl1pPr>
            <a:lvl2pPr marL="688975" indent="-285750">
              <a:lnSpc>
                <a:spcPct val="90000"/>
              </a:lnSpc>
              <a:buClr>
                <a:schemeClr val="tx1"/>
              </a:buClr>
              <a:buFont typeface="Century Gothic" panose="020B0502020202020204" pitchFamily="34" charset="0"/>
              <a:buChar char="–"/>
              <a:defRPr lang="en-US" sz="1800" kern="1200" dirty="0">
                <a:solidFill>
                  <a:schemeClr val="tx1"/>
                </a:solidFill>
                <a:latin typeface="Century Gothic" panose="020B0502020202020204" pitchFamily="34" charset="0"/>
                <a:ea typeface="+mn-ea"/>
                <a:cs typeface="+mn-cs"/>
              </a:defRPr>
            </a:lvl2pPr>
            <a:lvl3pPr>
              <a:defRPr sz="1600"/>
            </a:lvl3pPr>
            <a:lvl4pPr>
              <a:defRPr sz="1400"/>
            </a:lvl4pPr>
            <a:lvl5pPr marL="1482725" indent="-222250">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BD0DB01C-0316-7441-9D7D-F96D7A49FEAC}"/>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2" name="Rectangle 11">
            <a:extLst>
              <a:ext uri="{FF2B5EF4-FFF2-40B4-BE49-F238E27FC236}">
                <a16:creationId xmlns:a16="http://schemas.microsoft.com/office/drawing/2014/main" id="{CF70CC82-0B8B-1D4B-9F0D-823E1CAB4A9C}"/>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5" name="Rectangle 6">
            <a:extLst>
              <a:ext uri="{FF2B5EF4-FFF2-40B4-BE49-F238E27FC236}">
                <a16:creationId xmlns:a16="http://schemas.microsoft.com/office/drawing/2014/main" id="{732E67AB-06CD-417E-82A6-C485A480337A}"/>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13" name="Picture 12">
            <a:extLst>
              <a:ext uri="{FF2B5EF4-FFF2-40B4-BE49-F238E27FC236}">
                <a16:creationId xmlns:a16="http://schemas.microsoft.com/office/drawing/2014/main" id="{DE8EB24F-FBB3-41E8-90F7-B4AA493C6FF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16" name="Freeform 7">
            <a:extLst>
              <a:ext uri="{FF2B5EF4-FFF2-40B4-BE49-F238E27FC236}">
                <a16:creationId xmlns:a16="http://schemas.microsoft.com/office/drawing/2014/main" id="{2A500EEB-73EC-4C16-8273-4ED5425DD64C}"/>
              </a:ext>
            </a:extLst>
          </p:cNvPr>
          <p:cNvSpPr>
            <a:spLocks/>
          </p:cNvSpPr>
          <p:nvPr/>
        </p:nvSpPr>
        <p:spPr bwMode="auto">
          <a:xfrm>
            <a:off x="6096000" y="0"/>
            <a:ext cx="6096000" cy="6858000"/>
          </a:xfrm>
          <a:custGeom>
            <a:avLst/>
            <a:gdLst>
              <a:gd name="T0" fmla="*/ 3049 w 3388"/>
              <a:gd name="T1" fmla="*/ 0 h 3815"/>
              <a:gd name="T2" fmla="*/ 3049 w 3388"/>
              <a:gd name="T3" fmla="*/ 2951 h 3815"/>
              <a:gd name="T4" fmla="*/ 0 w 3388"/>
              <a:gd name="T5" fmla="*/ 2951 h 3815"/>
              <a:gd name="T6" fmla="*/ 0 w 3388"/>
              <a:gd name="T7" fmla="*/ 3815 h 3815"/>
              <a:gd name="T8" fmla="*/ 3388 w 3388"/>
              <a:gd name="T9" fmla="*/ 3815 h 3815"/>
              <a:gd name="T10" fmla="*/ 3388 w 3388"/>
              <a:gd name="T11" fmla="*/ 2969 h 3815"/>
              <a:gd name="T12" fmla="*/ 3388 w 3388"/>
              <a:gd name="T13" fmla="*/ 2951 h 3815"/>
              <a:gd name="T14" fmla="*/ 3388 w 3388"/>
              <a:gd name="T15" fmla="*/ 0 h 3815"/>
              <a:gd name="T16" fmla="*/ 3049 w 3388"/>
              <a:gd name="T17"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8" h="3815">
                <a:moveTo>
                  <a:pt x="3049" y="0"/>
                </a:moveTo>
                <a:lnTo>
                  <a:pt x="3049" y="2951"/>
                </a:lnTo>
                <a:lnTo>
                  <a:pt x="0" y="2951"/>
                </a:lnTo>
                <a:lnTo>
                  <a:pt x="0" y="3815"/>
                </a:lnTo>
                <a:lnTo>
                  <a:pt x="3388" y="3815"/>
                </a:lnTo>
                <a:lnTo>
                  <a:pt x="3388" y="2969"/>
                </a:lnTo>
                <a:lnTo>
                  <a:pt x="3388" y="2951"/>
                </a:lnTo>
                <a:lnTo>
                  <a:pt x="3388" y="0"/>
                </a:lnTo>
                <a:lnTo>
                  <a:pt x="3049"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Tree>
    <p:extLst>
      <p:ext uri="{BB962C8B-B14F-4D97-AF65-F5344CB8AC3E}">
        <p14:creationId xmlns:p14="http://schemas.microsoft.com/office/powerpoint/2010/main" val="1149308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Dk green picture layout w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4120595" y="1078989"/>
            <a:ext cx="7464186" cy="4226003"/>
          </a:xfrm>
          <a:noFill/>
        </p:spPr>
        <p:txBody>
          <a:bodyPr/>
          <a:lstStyle>
            <a:lvl1pPr marL="0" indent="0">
              <a:buNone/>
              <a:defRPr/>
            </a:lvl1pPr>
          </a:lstStyle>
          <a:p>
            <a:r>
              <a:rPr lang="en-US"/>
              <a:t>Click icon to add picture</a:t>
            </a:r>
          </a:p>
        </p:txBody>
      </p:sp>
      <p:sp>
        <p:nvSpPr>
          <p:cNvPr id="22" name="Rectangle 21">
            <a:extLst>
              <a:ext uri="{FF2B5EF4-FFF2-40B4-BE49-F238E27FC236}">
                <a16:creationId xmlns:a16="http://schemas.microsoft.com/office/drawing/2014/main" id="{2272F0CA-07C0-447D-AD25-74BF79400D69}"/>
              </a:ext>
            </a:extLst>
          </p:cNvPr>
          <p:cNvSpPr/>
          <p:nvPr/>
        </p:nvSpPr>
        <p:spPr>
          <a:xfrm>
            <a:off x="274321" y="1078991"/>
            <a:ext cx="3846274" cy="5779007"/>
          </a:xfrm>
          <a:prstGeom prst="rect">
            <a:avLst/>
          </a:prstGeom>
          <a:solidFill>
            <a:srgbClr val="CFCFCF"/>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 name="Title 1"/>
          <p:cNvSpPr>
            <a:spLocks noGrp="1"/>
          </p:cNvSpPr>
          <p:nvPr>
            <p:ph type="title"/>
          </p:nvPr>
        </p:nvSpPr>
        <p:spPr>
          <a:xfrm>
            <a:off x="388079" y="1275788"/>
            <a:ext cx="3576228" cy="979691"/>
          </a:xfrm>
        </p:spPr>
        <p:txBody>
          <a:bodyPr/>
          <a:lstStyle>
            <a:lvl1pPr>
              <a:lnSpc>
                <a:spcPct val="90000"/>
              </a:lnSpc>
              <a:defRPr sz="3200" b="0">
                <a:solidFill>
                  <a:schemeClr val="tx1"/>
                </a:solidFill>
                <a:latin typeface="Century Gothic" panose="020B0502020202020204" pitchFamily="34" charset="0"/>
              </a:defRPr>
            </a:lvl1pPr>
          </a:lstStyle>
          <a:p>
            <a:r>
              <a:rPr lang="en-US"/>
              <a:t>Click to edit Master title style</a:t>
            </a:r>
          </a:p>
        </p:txBody>
      </p:sp>
      <p:sp>
        <p:nvSpPr>
          <p:cNvPr id="6" name="Content Placeholder 5"/>
          <p:cNvSpPr>
            <a:spLocks noGrp="1"/>
          </p:cNvSpPr>
          <p:nvPr>
            <p:ph sz="quarter" idx="4"/>
          </p:nvPr>
        </p:nvSpPr>
        <p:spPr>
          <a:xfrm>
            <a:off x="388079" y="2800350"/>
            <a:ext cx="3541945" cy="3816258"/>
          </a:xfrm>
        </p:spPr>
        <p:txBody>
          <a:bodyPr/>
          <a:lstStyle>
            <a:lvl1pPr marL="287338" indent="-287338">
              <a:lnSpc>
                <a:spcPct val="90000"/>
              </a:lnSpc>
              <a:buClr>
                <a:schemeClr val="tx1"/>
              </a:buClr>
              <a:buFont typeface="Century Gothic" panose="020B0502020202020204" pitchFamily="34" charset="0"/>
              <a:buChar char="•"/>
              <a:defRPr sz="2000">
                <a:latin typeface="Century Gothic" panose="020B0502020202020204" pitchFamily="34" charset="0"/>
              </a:defRPr>
            </a:lvl1pPr>
            <a:lvl2pPr marL="688975" indent="-285750">
              <a:lnSpc>
                <a:spcPct val="90000"/>
              </a:lnSpc>
              <a:buClr>
                <a:schemeClr val="tx1"/>
              </a:buClr>
              <a:buFont typeface="Century Gothic" panose="020B0502020202020204" pitchFamily="34" charset="0"/>
              <a:buChar char="–"/>
              <a:defRPr lang="en-US" sz="1800" kern="1200" dirty="0">
                <a:solidFill>
                  <a:schemeClr val="tx1"/>
                </a:solidFill>
                <a:latin typeface="Century Gothic" panose="020B0502020202020204" pitchFamily="34" charset="0"/>
                <a:ea typeface="+mn-ea"/>
                <a:cs typeface="+mn-cs"/>
              </a:defRPr>
            </a:lvl2pPr>
            <a:lvl3pPr>
              <a:defRPr sz="1600"/>
            </a:lvl3pPr>
            <a:lvl4pPr>
              <a:defRPr sz="1400"/>
            </a:lvl4pPr>
            <a:lvl5pPr marL="1482725" indent="-222250">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BD0DB01C-0316-7441-9D7D-F96D7A49FEAC}"/>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2" name="Rectangle 11">
            <a:extLst>
              <a:ext uri="{FF2B5EF4-FFF2-40B4-BE49-F238E27FC236}">
                <a16:creationId xmlns:a16="http://schemas.microsoft.com/office/drawing/2014/main" id="{CF70CC82-0B8B-1D4B-9F0D-823E1CAB4A9C}"/>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5" name="Rectangle 6">
            <a:extLst>
              <a:ext uri="{FF2B5EF4-FFF2-40B4-BE49-F238E27FC236}">
                <a16:creationId xmlns:a16="http://schemas.microsoft.com/office/drawing/2014/main" id="{732E67AB-06CD-417E-82A6-C485A480337A}"/>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13" name="Picture 12">
            <a:extLst>
              <a:ext uri="{FF2B5EF4-FFF2-40B4-BE49-F238E27FC236}">
                <a16:creationId xmlns:a16="http://schemas.microsoft.com/office/drawing/2014/main" id="{DE8EB24F-FBB3-41E8-90F7-B4AA493C6FF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8" name="Freeform 5">
            <a:extLst>
              <a:ext uri="{FF2B5EF4-FFF2-40B4-BE49-F238E27FC236}">
                <a16:creationId xmlns:a16="http://schemas.microsoft.com/office/drawing/2014/main" id="{E0FFF716-AFC7-4054-A1F8-2C39C30731D0}"/>
              </a:ext>
            </a:extLst>
          </p:cNvPr>
          <p:cNvSpPr>
            <a:spLocks/>
          </p:cNvSpPr>
          <p:nvPr/>
        </p:nvSpPr>
        <p:spPr bwMode="auto">
          <a:xfrm>
            <a:off x="4120595" y="1"/>
            <a:ext cx="8071405" cy="6857998"/>
          </a:xfrm>
          <a:custGeom>
            <a:avLst/>
            <a:gdLst>
              <a:gd name="T0" fmla="*/ 4151 w 4490"/>
              <a:gd name="T1" fmla="*/ 0 h 3815"/>
              <a:gd name="T2" fmla="*/ 4151 w 4490"/>
              <a:gd name="T3" fmla="*/ 2951 h 3815"/>
              <a:gd name="T4" fmla="*/ 0 w 4490"/>
              <a:gd name="T5" fmla="*/ 2951 h 3815"/>
              <a:gd name="T6" fmla="*/ 0 w 4490"/>
              <a:gd name="T7" fmla="*/ 3815 h 3815"/>
              <a:gd name="T8" fmla="*/ 4490 w 4490"/>
              <a:gd name="T9" fmla="*/ 3815 h 3815"/>
              <a:gd name="T10" fmla="*/ 4490 w 4490"/>
              <a:gd name="T11" fmla="*/ 2969 h 3815"/>
              <a:gd name="T12" fmla="*/ 4490 w 4490"/>
              <a:gd name="T13" fmla="*/ 2951 h 3815"/>
              <a:gd name="T14" fmla="*/ 4490 w 4490"/>
              <a:gd name="T15" fmla="*/ 0 h 3815"/>
              <a:gd name="T16" fmla="*/ 4151 w 4490"/>
              <a:gd name="T17" fmla="*/ 0 h 3815"/>
              <a:gd name="T18" fmla="*/ 4151 w 4490"/>
              <a:gd name="T19" fmla="*/ 0 h 3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90" h="3815">
                <a:moveTo>
                  <a:pt x="4151" y="0"/>
                </a:moveTo>
                <a:lnTo>
                  <a:pt x="4151" y="2951"/>
                </a:lnTo>
                <a:lnTo>
                  <a:pt x="0" y="2951"/>
                </a:lnTo>
                <a:lnTo>
                  <a:pt x="0" y="3815"/>
                </a:lnTo>
                <a:lnTo>
                  <a:pt x="4490" y="3815"/>
                </a:lnTo>
                <a:lnTo>
                  <a:pt x="4490" y="2969"/>
                </a:lnTo>
                <a:lnTo>
                  <a:pt x="4490" y="2951"/>
                </a:lnTo>
                <a:lnTo>
                  <a:pt x="4490" y="0"/>
                </a:lnTo>
                <a:lnTo>
                  <a:pt x="4151" y="0"/>
                </a:lnTo>
                <a:lnTo>
                  <a:pt x="4151" y="0"/>
                </a:lnTo>
                <a:close/>
              </a:path>
            </a:pathLst>
          </a:custGeom>
          <a:solidFill>
            <a:srgbClr val="4C88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Tree>
    <p:extLst>
      <p:ext uri="{BB962C8B-B14F-4D97-AF65-F5344CB8AC3E}">
        <p14:creationId xmlns:p14="http://schemas.microsoft.com/office/powerpoint/2010/main" val="341596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Full picture layout ">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81066A-C24A-4E74-9351-F12B6561E2D3}"/>
              </a:ext>
            </a:extLst>
          </p:cNvPr>
          <p:cNvSpPr>
            <a:spLocks noGrp="1"/>
          </p:cNvSpPr>
          <p:nvPr>
            <p:ph type="pic" sz="quarter" idx="10"/>
          </p:nvPr>
        </p:nvSpPr>
        <p:spPr>
          <a:xfrm>
            <a:off x="274320" y="2381"/>
            <a:ext cx="11312843" cy="6342021"/>
          </a:xfrm>
          <a:noFill/>
          <a:ln>
            <a:noFill/>
          </a:ln>
        </p:spPr>
        <p:txBody>
          <a:bodyPr/>
          <a:lstStyle>
            <a:lvl1pPr marL="0" indent="0">
              <a:buFont typeface="Century Gothic" panose="020B0502020202020204" pitchFamily="34" charset="0"/>
              <a:buNone/>
              <a:defRPr/>
            </a:lvl1pPr>
          </a:lstStyle>
          <a:p>
            <a:r>
              <a:rPr lang="en-US"/>
              <a:t>Click icon to add picture</a:t>
            </a:r>
          </a:p>
        </p:txBody>
      </p:sp>
      <p:sp>
        <p:nvSpPr>
          <p:cNvPr id="2" name="Title 1"/>
          <p:cNvSpPr>
            <a:spLocks noGrp="1"/>
          </p:cNvSpPr>
          <p:nvPr>
            <p:ph type="title"/>
          </p:nvPr>
        </p:nvSpPr>
        <p:spPr>
          <a:xfrm>
            <a:off x="429769" y="274320"/>
            <a:ext cx="11000232" cy="535531"/>
          </a:xfrm>
        </p:spPr>
        <p:txBody>
          <a:bodyPr/>
          <a:lstStyle>
            <a:lvl1pPr>
              <a:lnSpc>
                <a:spcPct val="90000"/>
              </a:lnSpc>
              <a:defRPr sz="3200" b="0">
                <a:solidFill>
                  <a:schemeClr val="tx1"/>
                </a:solidFill>
                <a:effectLst/>
                <a:latin typeface="Century Gothic" panose="020B0502020202020204" pitchFamily="34" charset="0"/>
              </a:defRPr>
            </a:lvl1pPr>
          </a:lstStyle>
          <a:p>
            <a:r>
              <a:rPr lang="en-US"/>
              <a:t>Click to edit Master title style</a:t>
            </a:r>
          </a:p>
        </p:txBody>
      </p:sp>
      <p:sp>
        <p:nvSpPr>
          <p:cNvPr id="17" name="Rectangle 256">
            <a:extLst>
              <a:ext uri="{FF2B5EF4-FFF2-40B4-BE49-F238E27FC236}">
                <a16:creationId xmlns:a16="http://schemas.microsoft.com/office/drawing/2014/main" id="{50787286-CD5D-43D9-B8DA-70C3358DC829}"/>
              </a:ext>
            </a:extLst>
          </p:cNvPr>
          <p:cNvSpPr txBox="1">
            <a:spLocks noChangeArrowheads="1"/>
          </p:cNvSpPr>
          <p:nvPr/>
        </p:nvSpPr>
        <p:spPr>
          <a:xfrm>
            <a:off x="8010283" y="6477000"/>
            <a:ext cx="3860800" cy="182562"/>
          </a:xfrm>
          <a:prstGeom prst="rect">
            <a:avLst/>
          </a:prstGeom>
          <a:ln/>
        </p:spPr>
        <p:txBody>
          <a:bodyPr anchor="ctr"/>
          <a:lstStyle/>
          <a:p>
            <a:pPr algn="r"/>
            <a:r>
              <a:rPr lang="en-US" sz="1000">
                <a:solidFill>
                  <a:schemeClr val="bg1"/>
                </a:solidFill>
                <a:latin typeface="Century Gothic" panose="020B0502020202020204" pitchFamily="34" charset="0"/>
                <a:cs typeface="Arial" pitchFamily="34" charset="0"/>
              </a:rPr>
              <a:t> </a:t>
            </a:r>
          </a:p>
        </p:txBody>
      </p:sp>
      <p:sp>
        <p:nvSpPr>
          <p:cNvPr id="16" name="Freeform 9">
            <a:extLst>
              <a:ext uri="{FF2B5EF4-FFF2-40B4-BE49-F238E27FC236}">
                <a16:creationId xmlns:a16="http://schemas.microsoft.com/office/drawing/2014/main" id="{D938724D-E109-43B4-9560-1552E26DB04A}"/>
              </a:ext>
            </a:extLst>
          </p:cNvPr>
          <p:cNvSpPr>
            <a:spLocks/>
          </p:cNvSpPr>
          <p:nvPr/>
        </p:nvSpPr>
        <p:spPr bwMode="auto">
          <a:xfrm>
            <a:off x="6026150" y="0"/>
            <a:ext cx="6165850" cy="6858000"/>
          </a:xfrm>
          <a:custGeom>
            <a:avLst/>
            <a:gdLst>
              <a:gd name="T0" fmla="*/ 3502 w 3884"/>
              <a:gd name="T1" fmla="*/ 0 h 4320"/>
              <a:gd name="T2" fmla="*/ 3502 w 3884"/>
              <a:gd name="T3" fmla="*/ 3998 h 4320"/>
              <a:gd name="T4" fmla="*/ 0 w 3884"/>
              <a:gd name="T5" fmla="*/ 3998 h 4320"/>
              <a:gd name="T6" fmla="*/ 0 w 3884"/>
              <a:gd name="T7" fmla="*/ 4320 h 4320"/>
              <a:gd name="T8" fmla="*/ 3502 w 3884"/>
              <a:gd name="T9" fmla="*/ 4320 h 4320"/>
              <a:gd name="T10" fmla="*/ 3884 w 3884"/>
              <a:gd name="T11" fmla="*/ 4320 h 4320"/>
              <a:gd name="T12" fmla="*/ 3884 w 3884"/>
              <a:gd name="T13" fmla="*/ 3998 h 4320"/>
              <a:gd name="T14" fmla="*/ 3884 w 3884"/>
              <a:gd name="T15" fmla="*/ 0 h 4320"/>
              <a:gd name="T16" fmla="*/ 3502 w 3884"/>
              <a:gd name="T17" fmla="*/ 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84" h="4320">
                <a:moveTo>
                  <a:pt x="3502" y="0"/>
                </a:moveTo>
                <a:lnTo>
                  <a:pt x="3502" y="3998"/>
                </a:lnTo>
                <a:lnTo>
                  <a:pt x="0" y="3998"/>
                </a:lnTo>
                <a:lnTo>
                  <a:pt x="0" y="4320"/>
                </a:lnTo>
                <a:lnTo>
                  <a:pt x="3502" y="4320"/>
                </a:lnTo>
                <a:lnTo>
                  <a:pt x="3884" y="4320"/>
                </a:lnTo>
                <a:lnTo>
                  <a:pt x="3884" y="3998"/>
                </a:lnTo>
                <a:lnTo>
                  <a:pt x="3884" y="0"/>
                </a:lnTo>
                <a:lnTo>
                  <a:pt x="3502" y="0"/>
                </a:lnTo>
                <a:close/>
              </a:path>
            </a:pathLst>
          </a:custGeom>
          <a:solidFill>
            <a:srgbClr val="4087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entury Gothic" panose="020B0502020202020204" pitchFamily="34" charset="0"/>
            </a:endParaRPr>
          </a:p>
        </p:txBody>
      </p:sp>
      <p:sp>
        <p:nvSpPr>
          <p:cNvPr id="18" name="Rectangle 17">
            <a:extLst>
              <a:ext uri="{FF2B5EF4-FFF2-40B4-BE49-F238E27FC236}">
                <a16:creationId xmlns:a16="http://schemas.microsoft.com/office/drawing/2014/main" id="{7900E375-D0D6-466C-A383-E914B5C8AE5A}"/>
              </a:ext>
            </a:extLst>
          </p:cNvPr>
          <p:cNvSpPr/>
          <p:nvPr/>
        </p:nvSpPr>
        <p:spPr>
          <a:xfrm>
            <a:off x="0" y="6344402"/>
            <a:ext cx="274320" cy="510909"/>
          </a:xfrm>
          <a:prstGeom prst="rect">
            <a:avLst/>
          </a:prstGeom>
          <a:solidFill>
            <a:srgbClr val="397D5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9" name="Rectangle 6">
            <a:extLst>
              <a:ext uri="{FF2B5EF4-FFF2-40B4-BE49-F238E27FC236}">
                <a16:creationId xmlns:a16="http://schemas.microsoft.com/office/drawing/2014/main" id="{D090841D-81E2-4E83-8067-E18C5C3AF8FF}"/>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10" name="Picture 9">
            <a:extLst>
              <a:ext uri="{FF2B5EF4-FFF2-40B4-BE49-F238E27FC236}">
                <a16:creationId xmlns:a16="http://schemas.microsoft.com/office/drawing/2014/main" id="{BD3AC615-0875-4C80-B019-11A28EDCB63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Tree>
    <p:extLst>
      <p:ext uri="{BB962C8B-B14F-4D97-AF65-F5344CB8AC3E}">
        <p14:creationId xmlns:p14="http://schemas.microsoft.com/office/powerpoint/2010/main" val="1743912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2_2 section science highligh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DC80716-D7F2-40BD-B894-87B7C5521D93}"/>
              </a:ext>
            </a:extLst>
          </p:cNvPr>
          <p:cNvSpPr/>
          <p:nvPr/>
        </p:nvSpPr>
        <p:spPr>
          <a:xfrm>
            <a:off x="274320" y="1412106"/>
            <a:ext cx="5840589" cy="52934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39" name="Rectangle 38">
            <a:extLst>
              <a:ext uri="{FF2B5EF4-FFF2-40B4-BE49-F238E27FC236}">
                <a16:creationId xmlns:a16="http://schemas.microsoft.com/office/drawing/2014/main" id="{9772E6C0-3363-4678-BD7B-839981CFEC1B}"/>
              </a:ext>
            </a:extLst>
          </p:cNvPr>
          <p:cNvSpPr/>
          <p:nvPr/>
        </p:nvSpPr>
        <p:spPr>
          <a:xfrm>
            <a:off x="6351411" y="1412106"/>
            <a:ext cx="5840589" cy="52934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3" name="Rectangle 12">
            <a:extLst>
              <a:ext uri="{FF2B5EF4-FFF2-40B4-BE49-F238E27FC236}">
                <a16:creationId xmlns:a16="http://schemas.microsoft.com/office/drawing/2014/main" id="{DD431D86-B4F2-4178-9479-C223044E67E1}"/>
              </a:ext>
            </a:extLst>
          </p:cNvPr>
          <p:cNvSpPr/>
          <p:nvPr/>
        </p:nvSpPr>
        <p:spPr>
          <a:xfrm>
            <a:off x="274319" y="948037"/>
            <a:ext cx="5840589"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6" name="Rectangle 15">
            <a:extLst>
              <a:ext uri="{FF2B5EF4-FFF2-40B4-BE49-F238E27FC236}">
                <a16:creationId xmlns:a16="http://schemas.microsoft.com/office/drawing/2014/main" id="{7881C044-83B1-4BEC-A2A0-51CA4BF72CE4}"/>
              </a:ext>
            </a:extLst>
          </p:cNvPr>
          <p:cNvSpPr/>
          <p:nvPr/>
        </p:nvSpPr>
        <p:spPr>
          <a:xfrm>
            <a:off x="6351411" y="948037"/>
            <a:ext cx="5840589"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4" name="Text Placeholder 2">
            <a:extLst>
              <a:ext uri="{FF2B5EF4-FFF2-40B4-BE49-F238E27FC236}">
                <a16:creationId xmlns:a16="http://schemas.microsoft.com/office/drawing/2014/main" id="{A568B759-9EAF-4F57-B09C-A71D9D5B516C}"/>
              </a:ext>
            </a:extLst>
          </p:cNvPr>
          <p:cNvSpPr>
            <a:spLocks noGrp="1"/>
          </p:cNvSpPr>
          <p:nvPr>
            <p:ph type="body" idx="1"/>
          </p:nvPr>
        </p:nvSpPr>
        <p:spPr>
          <a:xfrm>
            <a:off x="274318" y="1005840"/>
            <a:ext cx="5821682"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62AD586E-7375-402D-9BA8-7C07EB8240E8}"/>
              </a:ext>
            </a:extLst>
          </p:cNvPr>
          <p:cNvSpPr>
            <a:spLocks noGrp="1"/>
          </p:cNvSpPr>
          <p:nvPr>
            <p:ph sz="half" idx="2"/>
          </p:nvPr>
        </p:nvSpPr>
        <p:spPr>
          <a:xfrm>
            <a:off x="312234" y="1527048"/>
            <a:ext cx="5783766" cy="4110352"/>
          </a:xfrm>
          <a:ln w="12700">
            <a:noFill/>
          </a:ln>
        </p:spPr>
        <p:txBody>
          <a:bodyPr tIns="45720" bIns="91440"/>
          <a:lstStyle>
            <a:lvl1pPr>
              <a:defRPr sz="1800"/>
            </a:lvl1pPr>
            <a:lvl2pPr>
              <a:defRPr sz="1600"/>
            </a:lvl2pPr>
            <a:lvl3pPr>
              <a:defRPr sz="1400"/>
            </a:lvl3pPr>
            <a:lvl4pPr>
              <a:defRPr sz="1200"/>
            </a:lvl4pPr>
            <a:lvl5pPr marL="1482725" indent="-222250">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2A49DFE2-905F-42AB-9CE1-CCCD2BB9576B}"/>
              </a:ext>
            </a:extLst>
          </p:cNvPr>
          <p:cNvSpPr>
            <a:spLocks noGrp="1"/>
          </p:cNvSpPr>
          <p:nvPr>
            <p:ph type="body" sz="quarter" idx="3"/>
          </p:nvPr>
        </p:nvSpPr>
        <p:spPr>
          <a:xfrm>
            <a:off x="6351410" y="1005840"/>
            <a:ext cx="5840589"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AF1555CB-15BC-4181-B741-965A19E6BA91}"/>
              </a:ext>
            </a:extLst>
          </p:cNvPr>
          <p:cNvSpPr>
            <a:spLocks noGrp="1"/>
          </p:cNvSpPr>
          <p:nvPr>
            <p:ph sz="quarter" idx="4"/>
          </p:nvPr>
        </p:nvSpPr>
        <p:spPr>
          <a:xfrm>
            <a:off x="6351411" y="1527048"/>
            <a:ext cx="5785575" cy="411035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Rectangle 31">
            <a:extLst>
              <a:ext uri="{FF2B5EF4-FFF2-40B4-BE49-F238E27FC236}">
                <a16:creationId xmlns:a16="http://schemas.microsoft.com/office/drawing/2014/main" id="{4A1CB721-FBCB-4DC7-9C2A-15C90E984F90}"/>
              </a:ext>
            </a:extLst>
          </p:cNvPr>
          <p:cNvSpPr/>
          <p:nvPr/>
        </p:nvSpPr>
        <p:spPr>
          <a:xfrm>
            <a:off x="1773669" y="320040"/>
            <a:ext cx="10418331"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33" name="Title 1">
            <a:extLst>
              <a:ext uri="{FF2B5EF4-FFF2-40B4-BE49-F238E27FC236}">
                <a16:creationId xmlns:a16="http://schemas.microsoft.com/office/drawing/2014/main" id="{9FDFB4D2-95C3-44FB-85E0-FB87B96D0DC8}"/>
              </a:ext>
            </a:extLst>
          </p:cNvPr>
          <p:cNvSpPr>
            <a:spLocks noGrp="1"/>
          </p:cNvSpPr>
          <p:nvPr>
            <p:ph type="title"/>
          </p:nvPr>
        </p:nvSpPr>
        <p:spPr>
          <a:xfrm>
            <a:off x="1773668" y="365857"/>
            <a:ext cx="10363317" cy="406265"/>
          </a:xfrm>
        </p:spPr>
        <p:txBody>
          <a:bodyPr/>
          <a:lstStyle>
            <a:lvl1pPr>
              <a:defRPr sz="2400" b="0">
                <a:solidFill>
                  <a:schemeClr val="tx1"/>
                </a:solidFill>
                <a:latin typeface="Century Gothic" panose="020B0502020202020204" pitchFamily="34" charset="0"/>
              </a:defRPr>
            </a:lvl1pPr>
          </a:lstStyle>
          <a:p>
            <a:r>
              <a:rPr lang="en-US"/>
              <a:t>Click to edit Master title style</a:t>
            </a:r>
          </a:p>
        </p:txBody>
      </p:sp>
      <p:sp>
        <p:nvSpPr>
          <p:cNvPr id="19" name="Rectangle 18">
            <a:extLst>
              <a:ext uri="{FF2B5EF4-FFF2-40B4-BE49-F238E27FC236}">
                <a16:creationId xmlns:a16="http://schemas.microsoft.com/office/drawing/2014/main" id="{88649F31-1D58-F243-85FD-74506880A336}"/>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0" name="Rectangle 19">
            <a:extLst>
              <a:ext uri="{FF2B5EF4-FFF2-40B4-BE49-F238E27FC236}">
                <a16:creationId xmlns:a16="http://schemas.microsoft.com/office/drawing/2014/main" id="{77038521-D276-4049-A4BA-98C27C6D8256}"/>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2" name="Rectangle 6">
            <a:extLst>
              <a:ext uri="{FF2B5EF4-FFF2-40B4-BE49-F238E27FC236}">
                <a16:creationId xmlns:a16="http://schemas.microsoft.com/office/drawing/2014/main" id="{3F2F0951-0E05-43D4-AB3F-73E5681F4301}"/>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21" name="Picture 20">
            <a:extLst>
              <a:ext uri="{FF2B5EF4-FFF2-40B4-BE49-F238E27FC236}">
                <a16:creationId xmlns:a16="http://schemas.microsoft.com/office/drawing/2014/main" id="{27EC139F-C616-4896-A830-8F9FC5B2C27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23" name="Rectangle 256">
            <a:extLst>
              <a:ext uri="{FF2B5EF4-FFF2-40B4-BE49-F238E27FC236}">
                <a16:creationId xmlns:a16="http://schemas.microsoft.com/office/drawing/2014/main" id="{D8ACAAE2-A531-47BE-8F4F-FFC18507ED0B}"/>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4179922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3 section science highligh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DC80716-D7F2-40BD-B894-87B7C5521D93}"/>
              </a:ext>
            </a:extLst>
          </p:cNvPr>
          <p:cNvSpPr/>
          <p:nvPr/>
        </p:nvSpPr>
        <p:spPr>
          <a:xfrm>
            <a:off x="274320" y="1412106"/>
            <a:ext cx="3868138"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39" name="Rectangle 38">
            <a:extLst>
              <a:ext uri="{FF2B5EF4-FFF2-40B4-BE49-F238E27FC236}">
                <a16:creationId xmlns:a16="http://schemas.microsoft.com/office/drawing/2014/main" id="{9772E6C0-3363-4678-BD7B-839981CFEC1B}"/>
              </a:ext>
            </a:extLst>
          </p:cNvPr>
          <p:cNvSpPr/>
          <p:nvPr/>
        </p:nvSpPr>
        <p:spPr>
          <a:xfrm>
            <a:off x="4299090" y="1412106"/>
            <a:ext cx="3867912"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40" name="Rectangle 39">
            <a:extLst>
              <a:ext uri="{FF2B5EF4-FFF2-40B4-BE49-F238E27FC236}">
                <a16:creationId xmlns:a16="http://schemas.microsoft.com/office/drawing/2014/main" id="{104C995C-9C57-406C-A69D-7613F8F47165}"/>
              </a:ext>
            </a:extLst>
          </p:cNvPr>
          <p:cNvSpPr/>
          <p:nvPr/>
        </p:nvSpPr>
        <p:spPr>
          <a:xfrm>
            <a:off x="8323860" y="1412106"/>
            <a:ext cx="3868138" cy="5224413"/>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3" name="Rectangle 12">
            <a:extLst>
              <a:ext uri="{FF2B5EF4-FFF2-40B4-BE49-F238E27FC236}">
                <a16:creationId xmlns:a16="http://schemas.microsoft.com/office/drawing/2014/main" id="{DD431D86-B4F2-4178-9479-C223044E67E1}"/>
              </a:ext>
            </a:extLst>
          </p:cNvPr>
          <p:cNvSpPr/>
          <p:nvPr/>
        </p:nvSpPr>
        <p:spPr>
          <a:xfrm>
            <a:off x="274320" y="948037"/>
            <a:ext cx="3866758"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6" name="Rectangle 15">
            <a:extLst>
              <a:ext uri="{FF2B5EF4-FFF2-40B4-BE49-F238E27FC236}">
                <a16:creationId xmlns:a16="http://schemas.microsoft.com/office/drawing/2014/main" id="{7881C044-83B1-4BEC-A2A0-51CA4BF72CE4}"/>
              </a:ext>
            </a:extLst>
          </p:cNvPr>
          <p:cNvSpPr/>
          <p:nvPr/>
        </p:nvSpPr>
        <p:spPr>
          <a:xfrm>
            <a:off x="4299089" y="948037"/>
            <a:ext cx="3867912"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2" name="Rectangle 21">
            <a:extLst>
              <a:ext uri="{FF2B5EF4-FFF2-40B4-BE49-F238E27FC236}">
                <a16:creationId xmlns:a16="http://schemas.microsoft.com/office/drawing/2014/main" id="{A526A7F5-6E08-49A4-A894-85B35B49A075}"/>
              </a:ext>
            </a:extLst>
          </p:cNvPr>
          <p:cNvSpPr/>
          <p:nvPr/>
        </p:nvSpPr>
        <p:spPr>
          <a:xfrm>
            <a:off x="8323860" y="948037"/>
            <a:ext cx="3885931"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4" name="Text Placeholder 2">
            <a:extLst>
              <a:ext uri="{FF2B5EF4-FFF2-40B4-BE49-F238E27FC236}">
                <a16:creationId xmlns:a16="http://schemas.microsoft.com/office/drawing/2014/main" id="{A568B759-9EAF-4F57-B09C-A71D9D5B516C}"/>
              </a:ext>
            </a:extLst>
          </p:cNvPr>
          <p:cNvSpPr>
            <a:spLocks noGrp="1"/>
          </p:cNvSpPr>
          <p:nvPr>
            <p:ph type="body" idx="1"/>
          </p:nvPr>
        </p:nvSpPr>
        <p:spPr>
          <a:xfrm>
            <a:off x="270178" y="1005840"/>
            <a:ext cx="3870672"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62AD586E-7375-402D-9BA8-7C07EB8240E8}"/>
              </a:ext>
            </a:extLst>
          </p:cNvPr>
          <p:cNvSpPr>
            <a:spLocks noGrp="1"/>
          </p:cNvSpPr>
          <p:nvPr>
            <p:ph sz="half" idx="2"/>
          </p:nvPr>
        </p:nvSpPr>
        <p:spPr>
          <a:xfrm>
            <a:off x="312234" y="1527048"/>
            <a:ext cx="3791415" cy="4110352"/>
          </a:xfrm>
          <a:ln w="12700">
            <a:noFill/>
          </a:ln>
        </p:spPr>
        <p:txBody>
          <a:bodyPr tIns="45720" bIns="91440"/>
          <a:lstStyle>
            <a:lvl1pPr>
              <a:defRPr sz="1800"/>
            </a:lvl1pPr>
            <a:lvl2pPr>
              <a:defRPr sz="1600"/>
            </a:lvl2pPr>
            <a:lvl3pPr>
              <a:defRPr sz="1400"/>
            </a:lvl3pPr>
            <a:lvl4pPr>
              <a:defRPr sz="1200"/>
            </a:lvl4pPr>
            <a:lvl5pPr marL="1482725" indent="-222250">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2A49DFE2-905F-42AB-9CE1-CCCD2BB9576B}"/>
              </a:ext>
            </a:extLst>
          </p:cNvPr>
          <p:cNvSpPr>
            <a:spLocks noGrp="1"/>
          </p:cNvSpPr>
          <p:nvPr>
            <p:ph type="body" sz="quarter" idx="3"/>
          </p:nvPr>
        </p:nvSpPr>
        <p:spPr>
          <a:xfrm>
            <a:off x="4297709" y="1005840"/>
            <a:ext cx="3866758"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AF1555CB-15BC-4181-B741-965A19E6BA91}"/>
              </a:ext>
            </a:extLst>
          </p:cNvPr>
          <p:cNvSpPr>
            <a:spLocks noGrp="1"/>
          </p:cNvSpPr>
          <p:nvPr>
            <p:ph sz="quarter" idx="4"/>
          </p:nvPr>
        </p:nvSpPr>
        <p:spPr>
          <a:xfrm>
            <a:off x="4295175" y="1527048"/>
            <a:ext cx="3860800" cy="411035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21FF3A3E-474D-4F1F-9B01-4428215B857D}"/>
              </a:ext>
            </a:extLst>
          </p:cNvPr>
          <p:cNvSpPr>
            <a:spLocks noGrp="1"/>
          </p:cNvSpPr>
          <p:nvPr>
            <p:ph type="body" sz="quarter" idx="10"/>
          </p:nvPr>
        </p:nvSpPr>
        <p:spPr>
          <a:xfrm>
            <a:off x="8319718" y="1005840"/>
            <a:ext cx="3885931"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5">
            <a:extLst>
              <a:ext uri="{FF2B5EF4-FFF2-40B4-BE49-F238E27FC236}">
                <a16:creationId xmlns:a16="http://schemas.microsoft.com/office/drawing/2014/main" id="{EDB166DE-69D8-4E82-A304-FF11CEBD23D7}"/>
              </a:ext>
            </a:extLst>
          </p:cNvPr>
          <p:cNvSpPr>
            <a:spLocks noGrp="1"/>
          </p:cNvSpPr>
          <p:nvPr>
            <p:ph sz="quarter" idx="11"/>
          </p:nvPr>
        </p:nvSpPr>
        <p:spPr>
          <a:xfrm>
            <a:off x="8319719" y="1527048"/>
            <a:ext cx="3768204" cy="411035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Rectangle 31">
            <a:extLst>
              <a:ext uri="{FF2B5EF4-FFF2-40B4-BE49-F238E27FC236}">
                <a16:creationId xmlns:a16="http://schemas.microsoft.com/office/drawing/2014/main" id="{4A1CB721-FBCB-4DC7-9C2A-15C90E984F90}"/>
              </a:ext>
            </a:extLst>
          </p:cNvPr>
          <p:cNvSpPr/>
          <p:nvPr/>
        </p:nvSpPr>
        <p:spPr>
          <a:xfrm>
            <a:off x="1773669" y="320040"/>
            <a:ext cx="10418331"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33" name="Title 1">
            <a:extLst>
              <a:ext uri="{FF2B5EF4-FFF2-40B4-BE49-F238E27FC236}">
                <a16:creationId xmlns:a16="http://schemas.microsoft.com/office/drawing/2014/main" id="{9FDFB4D2-95C3-44FB-85E0-FB87B96D0DC8}"/>
              </a:ext>
            </a:extLst>
          </p:cNvPr>
          <p:cNvSpPr>
            <a:spLocks noGrp="1"/>
          </p:cNvSpPr>
          <p:nvPr>
            <p:ph type="title"/>
          </p:nvPr>
        </p:nvSpPr>
        <p:spPr>
          <a:xfrm>
            <a:off x="1773668" y="365857"/>
            <a:ext cx="10418329" cy="406265"/>
          </a:xfrm>
        </p:spPr>
        <p:txBody>
          <a:bodyPr/>
          <a:lstStyle>
            <a:lvl1pPr>
              <a:defRPr sz="2400" b="0">
                <a:solidFill>
                  <a:schemeClr val="tx1"/>
                </a:solidFill>
                <a:latin typeface="Century Gothic" panose="020B0502020202020204" pitchFamily="34" charset="0"/>
              </a:defRPr>
            </a:lvl1pPr>
          </a:lstStyle>
          <a:p>
            <a:r>
              <a:rPr lang="en-US"/>
              <a:t>Click to edit Master title style</a:t>
            </a:r>
          </a:p>
        </p:txBody>
      </p:sp>
      <p:sp>
        <p:nvSpPr>
          <p:cNvPr id="23" name="Rectangle 22">
            <a:extLst>
              <a:ext uri="{FF2B5EF4-FFF2-40B4-BE49-F238E27FC236}">
                <a16:creationId xmlns:a16="http://schemas.microsoft.com/office/drawing/2014/main" id="{8E38BD24-68BF-4642-BFC4-180B70D413B8}"/>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4" name="Rectangle 23">
            <a:extLst>
              <a:ext uri="{FF2B5EF4-FFF2-40B4-BE49-F238E27FC236}">
                <a16:creationId xmlns:a16="http://schemas.microsoft.com/office/drawing/2014/main" id="{6CDDBDFD-39A6-0043-BAD4-065FAFF6A9DA}"/>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1" name="Rectangle 6">
            <a:extLst>
              <a:ext uri="{FF2B5EF4-FFF2-40B4-BE49-F238E27FC236}">
                <a16:creationId xmlns:a16="http://schemas.microsoft.com/office/drawing/2014/main" id="{F20E070A-FF02-490F-91F7-767E82133AD8}"/>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25" name="Picture 24">
            <a:extLst>
              <a:ext uri="{FF2B5EF4-FFF2-40B4-BE49-F238E27FC236}">
                <a16:creationId xmlns:a16="http://schemas.microsoft.com/office/drawing/2014/main" id="{03BD6692-283A-4A7F-AE4C-0175D48F79A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13129" y="456244"/>
            <a:ext cx="1088136" cy="261860"/>
          </a:xfrm>
          <a:prstGeom prst="rect">
            <a:avLst/>
          </a:prstGeom>
        </p:spPr>
      </p:pic>
      <p:sp>
        <p:nvSpPr>
          <p:cNvPr id="26" name="Rectangle 256">
            <a:extLst>
              <a:ext uri="{FF2B5EF4-FFF2-40B4-BE49-F238E27FC236}">
                <a16:creationId xmlns:a16="http://schemas.microsoft.com/office/drawing/2014/main" id="{7312AC61-61BF-4F96-99DC-555BD73A05FA}"/>
              </a:ext>
            </a:extLst>
          </p:cNvPr>
          <p:cNvSpPr txBox="1">
            <a:spLocks noChangeArrowheads="1"/>
          </p:cNvSpPr>
          <p:nvPr/>
        </p:nvSpPr>
        <p:spPr>
          <a:xfrm>
            <a:off x="8010282" y="6583680"/>
            <a:ext cx="3860800" cy="182562"/>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3496460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5_3 section science highligh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1DC80716-D7F2-40BD-B894-87B7C5521D93}"/>
              </a:ext>
            </a:extLst>
          </p:cNvPr>
          <p:cNvSpPr/>
          <p:nvPr/>
        </p:nvSpPr>
        <p:spPr>
          <a:xfrm>
            <a:off x="274319"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3" name="Rectangle 12">
            <a:extLst>
              <a:ext uri="{FF2B5EF4-FFF2-40B4-BE49-F238E27FC236}">
                <a16:creationId xmlns:a16="http://schemas.microsoft.com/office/drawing/2014/main" id="{DD431D86-B4F2-4178-9479-C223044E67E1}"/>
              </a:ext>
            </a:extLst>
          </p:cNvPr>
          <p:cNvSpPr/>
          <p:nvPr/>
        </p:nvSpPr>
        <p:spPr>
          <a:xfrm>
            <a:off x="274320"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39" name="Rectangle 38">
            <a:extLst>
              <a:ext uri="{FF2B5EF4-FFF2-40B4-BE49-F238E27FC236}">
                <a16:creationId xmlns:a16="http://schemas.microsoft.com/office/drawing/2014/main" id="{9772E6C0-3363-4678-BD7B-839981CFEC1B}"/>
              </a:ext>
            </a:extLst>
          </p:cNvPr>
          <p:cNvSpPr/>
          <p:nvPr/>
        </p:nvSpPr>
        <p:spPr>
          <a:xfrm>
            <a:off x="3288610"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16" name="Rectangle 15">
            <a:extLst>
              <a:ext uri="{FF2B5EF4-FFF2-40B4-BE49-F238E27FC236}">
                <a16:creationId xmlns:a16="http://schemas.microsoft.com/office/drawing/2014/main" id="{7881C044-83B1-4BEC-A2A0-51CA4BF72CE4}"/>
              </a:ext>
            </a:extLst>
          </p:cNvPr>
          <p:cNvSpPr/>
          <p:nvPr/>
        </p:nvSpPr>
        <p:spPr>
          <a:xfrm>
            <a:off x="3288610"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40" name="Rectangle 39">
            <a:extLst>
              <a:ext uri="{FF2B5EF4-FFF2-40B4-BE49-F238E27FC236}">
                <a16:creationId xmlns:a16="http://schemas.microsoft.com/office/drawing/2014/main" id="{104C995C-9C57-406C-A69D-7613F8F47165}"/>
              </a:ext>
            </a:extLst>
          </p:cNvPr>
          <p:cNvSpPr/>
          <p:nvPr/>
        </p:nvSpPr>
        <p:spPr>
          <a:xfrm>
            <a:off x="6302900"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2" name="Rectangle 21">
            <a:extLst>
              <a:ext uri="{FF2B5EF4-FFF2-40B4-BE49-F238E27FC236}">
                <a16:creationId xmlns:a16="http://schemas.microsoft.com/office/drawing/2014/main" id="{A526A7F5-6E08-49A4-A894-85B35B49A075}"/>
              </a:ext>
            </a:extLst>
          </p:cNvPr>
          <p:cNvSpPr/>
          <p:nvPr/>
        </p:nvSpPr>
        <p:spPr>
          <a:xfrm>
            <a:off x="6302901"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6" name="Rectangle 25">
            <a:extLst>
              <a:ext uri="{FF2B5EF4-FFF2-40B4-BE49-F238E27FC236}">
                <a16:creationId xmlns:a16="http://schemas.microsoft.com/office/drawing/2014/main" id="{925F09E4-91A6-437A-BED4-ED7995D473E7}"/>
              </a:ext>
            </a:extLst>
          </p:cNvPr>
          <p:cNvSpPr/>
          <p:nvPr/>
        </p:nvSpPr>
        <p:spPr>
          <a:xfrm>
            <a:off x="9317192" y="1434925"/>
            <a:ext cx="2874807" cy="5201594"/>
          </a:xfrm>
          <a:prstGeom prst="rect">
            <a:avLst/>
          </a:prstGeom>
          <a:gradFill flip="none" rotWithShape="1">
            <a:gsLst>
              <a:gs pos="52000">
                <a:schemeClr val="bg1">
                  <a:lumMod val="95000"/>
                </a:schemeClr>
              </a:gs>
              <a:gs pos="0">
                <a:schemeClr val="bg2">
                  <a:alpha val="0"/>
                </a:schemeClr>
              </a:gs>
              <a:gs pos="100000">
                <a:srgbClr val="CFCFCF"/>
              </a:gs>
            </a:gsLst>
            <a:lin ang="16200000" scaled="1"/>
            <a:tileRect/>
          </a:gra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7" name="Rectangle 26">
            <a:extLst>
              <a:ext uri="{FF2B5EF4-FFF2-40B4-BE49-F238E27FC236}">
                <a16:creationId xmlns:a16="http://schemas.microsoft.com/office/drawing/2014/main" id="{6192D3D3-2A2D-4482-B3F5-B0CBCD39D93A}"/>
              </a:ext>
            </a:extLst>
          </p:cNvPr>
          <p:cNvSpPr/>
          <p:nvPr/>
        </p:nvSpPr>
        <p:spPr>
          <a:xfrm>
            <a:off x="9317193" y="948037"/>
            <a:ext cx="2874807" cy="486888"/>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4" name="Text Placeholder 2">
            <a:extLst>
              <a:ext uri="{FF2B5EF4-FFF2-40B4-BE49-F238E27FC236}">
                <a16:creationId xmlns:a16="http://schemas.microsoft.com/office/drawing/2014/main" id="{A568B759-9EAF-4F57-B09C-A71D9D5B516C}"/>
              </a:ext>
            </a:extLst>
          </p:cNvPr>
          <p:cNvSpPr>
            <a:spLocks noGrp="1"/>
          </p:cNvSpPr>
          <p:nvPr>
            <p:ph type="body" idx="1"/>
          </p:nvPr>
        </p:nvSpPr>
        <p:spPr>
          <a:xfrm>
            <a:off x="274319" y="1005840"/>
            <a:ext cx="2861458"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Content Placeholder 3">
            <a:extLst>
              <a:ext uri="{FF2B5EF4-FFF2-40B4-BE49-F238E27FC236}">
                <a16:creationId xmlns:a16="http://schemas.microsoft.com/office/drawing/2014/main" id="{62AD586E-7375-402D-9BA8-7C07EB8240E8}"/>
              </a:ext>
            </a:extLst>
          </p:cNvPr>
          <p:cNvSpPr>
            <a:spLocks noGrp="1"/>
          </p:cNvSpPr>
          <p:nvPr>
            <p:ph sz="half" idx="2"/>
          </p:nvPr>
        </p:nvSpPr>
        <p:spPr>
          <a:xfrm>
            <a:off x="274318" y="1527048"/>
            <a:ext cx="2861459" cy="5010912"/>
          </a:xfrm>
          <a:ln w="12700">
            <a:noFill/>
          </a:ln>
        </p:spPr>
        <p:txBody>
          <a:bodyPr tIns="45720" bIns="91440"/>
          <a:lstStyle>
            <a:lvl1pPr>
              <a:defRPr sz="1800"/>
            </a:lvl1pPr>
            <a:lvl2pPr>
              <a:defRPr sz="1600"/>
            </a:lvl2pPr>
            <a:lvl3pPr>
              <a:defRPr sz="1400"/>
            </a:lvl3pPr>
            <a:lvl4pPr>
              <a:defRPr sz="1200"/>
            </a:lvl4pPr>
            <a:lvl5pPr marL="1482725" indent="-222250">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2A49DFE2-905F-42AB-9CE1-CCCD2BB9576B}"/>
              </a:ext>
            </a:extLst>
          </p:cNvPr>
          <p:cNvSpPr>
            <a:spLocks noGrp="1"/>
          </p:cNvSpPr>
          <p:nvPr>
            <p:ph type="body" sz="quarter" idx="3"/>
          </p:nvPr>
        </p:nvSpPr>
        <p:spPr>
          <a:xfrm>
            <a:off x="3288609" y="1005840"/>
            <a:ext cx="2874807"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AF1555CB-15BC-4181-B741-965A19E6BA91}"/>
              </a:ext>
            </a:extLst>
          </p:cNvPr>
          <p:cNvSpPr>
            <a:spLocks noGrp="1"/>
          </p:cNvSpPr>
          <p:nvPr>
            <p:ph sz="quarter" idx="4"/>
          </p:nvPr>
        </p:nvSpPr>
        <p:spPr>
          <a:xfrm>
            <a:off x="3288609" y="1527048"/>
            <a:ext cx="2874807"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21FF3A3E-474D-4F1F-9B01-4428215B857D}"/>
              </a:ext>
            </a:extLst>
          </p:cNvPr>
          <p:cNvSpPr>
            <a:spLocks noGrp="1"/>
          </p:cNvSpPr>
          <p:nvPr>
            <p:ph type="body" sz="quarter" idx="10"/>
          </p:nvPr>
        </p:nvSpPr>
        <p:spPr>
          <a:xfrm>
            <a:off x="6312952" y="1005840"/>
            <a:ext cx="2864755"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5">
            <a:extLst>
              <a:ext uri="{FF2B5EF4-FFF2-40B4-BE49-F238E27FC236}">
                <a16:creationId xmlns:a16="http://schemas.microsoft.com/office/drawing/2014/main" id="{EDB166DE-69D8-4E82-A304-FF11CEBD23D7}"/>
              </a:ext>
            </a:extLst>
          </p:cNvPr>
          <p:cNvSpPr>
            <a:spLocks noGrp="1"/>
          </p:cNvSpPr>
          <p:nvPr>
            <p:ph sz="quarter" idx="11"/>
          </p:nvPr>
        </p:nvSpPr>
        <p:spPr>
          <a:xfrm>
            <a:off x="6312952" y="1527048"/>
            <a:ext cx="2864755"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Rectangle 31">
            <a:extLst>
              <a:ext uri="{FF2B5EF4-FFF2-40B4-BE49-F238E27FC236}">
                <a16:creationId xmlns:a16="http://schemas.microsoft.com/office/drawing/2014/main" id="{4A1CB721-FBCB-4DC7-9C2A-15C90E984F90}"/>
              </a:ext>
            </a:extLst>
          </p:cNvPr>
          <p:cNvSpPr/>
          <p:nvPr/>
        </p:nvSpPr>
        <p:spPr>
          <a:xfrm>
            <a:off x="1773669" y="320040"/>
            <a:ext cx="10418331"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33" name="Title 1">
            <a:extLst>
              <a:ext uri="{FF2B5EF4-FFF2-40B4-BE49-F238E27FC236}">
                <a16:creationId xmlns:a16="http://schemas.microsoft.com/office/drawing/2014/main" id="{9FDFB4D2-95C3-44FB-85E0-FB87B96D0DC8}"/>
              </a:ext>
            </a:extLst>
          </p:cNvPr>
          <p:cNvSpPr>
            <a:spLocks noGrp="1"/>
          </p:cNvSpPr>
          <p:nvPr>
            <p:ph type="title"/>
          </p:nvPr>
        </p:nvSpPr>
        <p:spPr>
          <a:xfrm>
            <a:off x="1773669" y="365857"/>
            <a:ext cx="10418330" cy="406265"/>
          </a:xfrm>
        </p:spPr>
        <p:txBody>
          <a:bodyPr/>
          <a:lstStyle>
            <a:lvl1pPr>
              <a:defRPr sz="2400" b="0">
                <a:solidFill>
                  <a:schemeClr val="tx1"/>
                </a:solidFill>
                <a:latin typeface="Century Gothic" panose="020B0502020202020204" pitchFamily="34" charset="0"/>
              </a:defRPr>
            </a:lvl1pPr>
          </a:lstStyle>
          <a:p>
            <a:r>
              <a:rPr lang="en-US"/>
              <a:t>Click to edit Master title style</a:t>
            </a:r>
          </a:p>
        </p:txBody>
      </p:sp>
      <p:sp>
        <p:nvSpPr>
          <p:cNvPr id="23" name="Rectangle 22">
            <a:extLst>
              <a:ext uri="{FF2B5EF4-FFF2-40B4-BE49-F238E27FC236}">
                <a16:creationId xmlns:a16="http://schemas.microsoft.com/office/drawing/2014/main" id="{8E38BD24-68BF-4642-BFC4-180B70D413B8}"/>
              </a:ext>
            </a:extLst>
          </p:cNvPr>
          <p:cNvSpPr/>
          <p:nvPr/>
        </p:nvSpPr>
        <p:spPr>
          <a:xfrm>
            <a:off x="0" y="320040"/>
            <a:ext cx="274320" cy="51090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ctr">
              <a:lnSpc>
                <a:spcPct val="90000"/>
              </a:lnSpc>
            </a:pPr>
            <a:endParaRPr lang="en-US">
              <a:solidFill>
                <a:schemeClr val="tx1"/>
              </a:solidFill>
            </a:endParaRPr>
          </a:p>
        </p:txBody>
      </p:sp>
      <p:sp>
        <p:nvSpPr>
          <p:cNvPr id="24" name="Rectangle 23">
            <a:extLst>
              <a:ext uri="{FF2B5EF4-FFF2-40B4-BE49-F238E27FC236}">
                <a16:creationId xmlns:a16="http://schemas.microsoft.com/office/drawing/2014/main" id="{6CDDBDFD-39A6-0043-BAD4-065FAFF6A9DA}"/>
              </a:ext>
            </a:extLst>
          </p:cNvPr>
          <p:cNvSpPr/>
          <p:nvPr/>
        </p:nvSpPr>
        <p:spPr>
          <a:xfrm>
            <a:off x="274320" y="320040"/>
            <a:ext cx="1412673" cy="510909"/>
          </a:xfrm>
          <a:prstGeom prst="rect">
            <a:avLst/>
          </a:prstGeom>
          <a:solidFill>
            <a:schemeClr val="bg2">
              <a:lumMod val="85000"/>
            </a:schemeClr>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1" name="Rectangle 6">
            <a:extLst>
              <a:ext uri="{FF2B5EF4-FFF2-40B4-BE49-F238E27FC236}">
                <a16:creationId xmlns:a16="http://schemas.microsoft.com/office/drawing/2014/main" id="{F20E070A-FF02-490F-91F7-767E82133AD8}"/>
              </a:ext>
            </a:extLst>
          </p:cNvPr>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sp>
        <p:nvSpPr>
          <p:cNvPr id="29" name="Text Placeholder 4">
            <a:extLst>
              <a:ext uri="{FF2B5EF4-FFF2-40B4-BE49-F238E27FC236}">
                <a16:creationId xmlns:a16="http://schemas.microsoft.com/office/drawing/2014/main" id="{757D323C-D2DD-42C4-81D6-6224EE035EE4}"/>
              </a:ext>
            </a:extLst>
          </p:cNvPr>
          <p:cNvSpPr>
            <a:spLocks noGrp="1"/>
          </p:cNvSpPr>
          <p:nvPr>
            <p:ph type="body" sz="quarter" idx="12"/>
          </p:nvPr>
        </p:nvSpPr>
        <p:spPr>
          <a:xfrm>
            <a:off x="9317190" y="1005840"/>
            <a:ext cx="2864755" cy="406266"/>
          </a:xfrm>
          <a:noFill/>
          <a:ln w="12700">
            <a:noFill/>
          </a:ln>
        </p:spPr>
        <p:txBody>
          <a:bodyPr tIns="91440" bIns="91440" anchor="ctr"/>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5">
            <a:extLst>
              <a:ext uri="{FF2B5EF4-FFF2-40B4-BE49-F238E27FC236}">
                <a16:creationId xmlns:a16="http://schemas.microsoft.com/office/drawing/2014/main" id="{6D6262AB-5413-4C3B-B769-39B07A6E5626}"/>
              </a:ext>
            </a:extLst>
          </p:cNvPr>
          <p:cNvSpPr>
            <a:spLocks noGrp="1"/>
          </p:cNvSpPr>
          <p:nvPr>
            <p:ph sz="quarter" idx="13"/>
          </p:nvPr>
        </p:nvSpPr>
        <p:spPr>
          <a:xfrm>
            <a:off x="9317190" y="1527048"/>
            <a:ext cx="2864755" cy="5010912"/>
          </a:xfrm>
          <a:ln w="12700">
            <a:noFill/>
          </a:ln>
        </p:spPr>
        <p:txBody>
          <a:bodyPr tIns="45720" bIns="91440"/>
          <a:lstStyle>
            <a:lvl1pPr>
              <a:defRPr sz="1800"/>
            </a:lvl1pPr>
            <a:lvl2pPr>
              <a:defRPr sz="1600"/>
            </a:lvl2pPr>
            <a:lvl3pPr>
              <a:defRPr sz="1400"/>
            </a:lvl3pPr>
            <a:lvl4pPr>
              <a:defRPr sz="1200"/>
            </a:lvl4pPr>
            <a:lvl5pPr marL="1482725" indent="-222250">
              <a:defRPr lang="en-US" sz="14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5" name="Picture 24">
            <a:extLst>
              <a:ext uri="{FF2B5EF4-FFF2-40B4-BE49-F238E27FC236}">
                <a16:creationId xmlns:a16="http://schemas.microsoft.com/office/drawing/2014/main" id="{F5E4A85E-2D34-4FC1-90CE-1459D5681FC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7604" y="441571"/>
            <a:ext cx="1093661" cy="265176"/>
          </a:xfrm>
          <a:prstGeom prst="rect">
            <a:avLst/>
          </a:prstGeom>
        </p:spPr>
      </p:pic>
    </p:spTree>
    <p:extLst>
      <p:ext uri="{BB962C8B-B14F-4D97-AF65-F5344CB8AC3E}">
        <p14:creationId xmlns:p14="http://schemas.microsoft.com/office/powerpoint/2010/main" val="2527371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060BC7-2C11-0B4F-B3F6-63CDE065F680}" type="datetimeFigureOut">
              <a:rPr lang="en-US" smtClean="0"/>
              <a:t>7/16/25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363875-54F5-3343-AF24-2FBDC090816C}" type="slidenum">
              <a:rPr lang="en-US" smtClean="0"/>
              <a:t>‹#›</a:t>
            </a:fld>
            <a:endParaRPr lang="en-US"/>
          </a:p>
        </p:txBody>
      </p:sp>
    </p:spTree>
    <p:extLst>
      <p:ext uri="{BB962C8B-B14F-4D97-AF65-F5344CB8AC3E}">
        <p14:creationId xmlns:p14="http://schemas.microsoft.com/office/powerpoint/2010/main" val="97825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29768" y="274320"/>
            <a:ext cx="11430000" cy="5355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a:t>Click to edit Master title style</a:t>
            </a:r>
          </a:p>
        </p:txBody>
      </p:sp>
      <p:sp>
        <p:nvSpPr>
          <p:cNvPr id="1027" name="Text Placeholder 2"/>
          <p:cNvSpPr>
            <a:spLocks noGrp="1"/>
          </p:cNvSpPr>
          <p:nvPr>
            <p:ph type="body" idx="1"/>
          </p:nvPr>
        </p:nvSpPr>
        <p:spPr bwMode="auto">
          <a:xfrm>
            <a:off x="451614" y="1650029"/>
            <a:ext cx="11419468" cy="40409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a:t>Edit Master text styles</a:t>
            </a:r>
          </a:p>
          <a:p>
            <a:pPr lvl="1"/>
            <a:r>
              <a:rPr lang="en-US"/>
              <a:t>Second level</a:t>
            </a:r>
          </a:p>
          <a:p>
            <a:pPr lvl="2"/>
            <a:r>
              <a:rPr lang="en-US"/>
              <a:t>Third level</a:t>
            </a:r>
          </a:p>
        </p:txBody>
      </p:sp>
      <p:sp>
        <p:nvSpPr>
          <p:cNvPr id="8" name="Rectangle 6"/>
          <p:cNvSpPr>
            <a:spLocks noChangeArrowheads="1"/>
          </p:cNvSpPr>
          <p:nvPr/>
        </p:nvSpPr>
        <p:spPr bwMode="auto">
          <a:xfrm flipH="1">
            <a:off x="-4391" y="6626132"/>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sp>
        <p:nvSpPr>
          <p:cNvPr id="12" name="Rectangle 11">
            <a:extLst>
              <a:ext uri="{FF2B5EF4-FFF2-40B4-BE49-F238E27FC236}">
                <a16:creationId xmlns:a16="http://schemas.microsoft.com/office/drawing/2014/main" id="{4D3B0D07-6BED-A646-84B4-4749F06D6579}"/>
              </a:ext>
            </a:extLst>
          </p:cNvPr>
          <p:cNvSpPr/>
          <p:nvPr/>
        </p:nvSpPr>
        <p:spPr>
          <a:xfrm>
            <a:off x="-9939" y="339918"/>
            <a:ext cx="274320" cy="6537959"/>
          </a:xfrm>
          <a:prstGeom prst="rect">
            <a:avLst/>
          </a:prstGeom>
          <a:solidFill>
            <a:schemeClr val="tx2"/>
          </a:solidFill>
          <a:ln>
            <a:no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13" name="Rectangle 6">
            <a:extLst>
              <a:ext uri="{FF2B5EF4-FFF2-40B4-BE49-F238E27FC236}">
                <a16:creationId xmlns:a16="http://schemas.microsoft.com/office/drawing/2014/main" id="{5832D77F-AA48-5846-ACCE-C0EB6A92350A}"/>
              </a:ext>
            </a:extLst>
          </p:cNvPr>
          <p:cNvSpPr>
            <a:spLocks noChangeArrowheads="1"/>
          </p:cNvSpPr>
          <p:nvPr/>
        </p:nvSpPr>
        <p:spPr bwMode="auto">
          <a:xfrm flipH="1">
            <a:off x="-14330" y="6616607"/>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900" smtClean="0">
                <a:solidFill>
                  <a:schemeClr val="tx1"/>
                </a:solidFill>
                <a:latin typeface="+mn-lt"/>
                <a:cs typeface="Times New Roman" panose="02020603050405020304" pitchFamily="18" charset="0"/>
              </a:rPr>
              <a:pPr algn="ctr" defTabSz="173038">
                <a:lnSpc>
                  <a:spcPct val="90000"/>
                </a:lnSpc>
                <a:tabLst>
                  <a:tab pos="230188" algn="l"/>
                </a:tabLst>
                <a:defRPr/>
              </a:pPr>
              <a:t>‹#›</a:t>
            </a:fld>
            <a:endParaRPr lang="en-US" sz="900">
              <a:solidFill>
                <a:schemeClr val="tx1"/>
              </a:solidFill>
              <a:latin typeface="+mn-lt"/>
              <a:cs typeface="Times New Roman" panose="02020603050405020304" pitchFamily="18" charset="0"/>
            </a:endParaRPr>
          </a:p>
        </p:txBody>
      </p:sp>
      <p:pic>
        <p:nvPicPr>
          <p:cNvPr id="9" name="Picture 8">
            <a:extLst>
              <a:ext uri="{FF2B5EF4-FFF2-40B4-BE49-F238E27FC236}">
                <a16:creationId xmlns:a16="http://schemas.microsoft.com/office/drawing/2014/main" id="{49AC3F58-DA01-43AC-9BFD-B0FCF242EE72}"/>
              </a:ext>
            </a:extLst>
          </p:cNvPr>
          <p:cNvPicPr>
            <a:picLocks noChangeAspect="1"/>
          </p:cNvPicPr>
          <p:nvPr/>
        </p:nvPicPr>
        <p:blipFill>
          <a:blip r:embed="rId19" cstate="hqprint">
            <a:extLst>
              <a:ext uri="{28A0092B-C50C-407E-A947-70E740481C1C}">
                <a14:useLocalDpi xmlns:a14="http://schemas.microsoft.com/office/drawing/2010/main"/>
              </a:ext>
            </a:extLst>
          </a:blip>
          <a:stretch>
            <a:fillRect/>
          </a:stretch>
        </p:blipFill>
        <p:spPr>
          <a:xfrm>
            <a:off x="413129" y="6477000"/>
            <a:ext cx="1088136" cy="261860"/>
          </a:xfrm>
          <a:prstGeom prst="rect">
            <a:avLst/>
          </a:prstGeom>
        </p:spPr>
      </p:pic>
      <p:sp>
        <p:nvSpPr>
          <p:cNvPr id="10" name="Rectangle 256">
            <a:extLst>
              <a:ext uri="{FF2B5EF4-FFF2-40B4-BE49-F238E27FC236}">
                <a16:creationId xmlns:a16="http://schemas.microsoft.com/office/drawing/2014/main" id="{323F2AC7-81B7-4181-8965-07F2D3F8B684}"/>
              </a:ext>
            </a:extLst>
          </p:cNvPr>
          <p:cNvSpPr txBox="1">
            <a:spLocks noChangeArrowheads="1"/>
          </p:cNvSpPr>
          <p:nvPr/>
        </p:nvSpPr>
        <p:spPr>
          <a:xfrm>
            <a:off x="8010282" y="6583680"/>
            <a:ext cx="3860800" cy="182562"/>
          </a:xfrm>
          <a:prstGeom prst="rect">
            <a:avLst/>
          </a:prstGeom>
          <a:ln/>
        </p:spPr>
        <p:txBody>
          <a:bodyPr anchor="ctr"/>
          <a:lstStyle/>
          <a:p>
            <a:pPr algn="r"/>
            <a:endParaRPr lang="en-US" sz="1000">
              <a:solidFill>
                <a:srgbClr val="BFBFBF"/>
              </a:solidFill>
              <a:latin typeface="+mn-lt"/>
              <a:cs typeface="Arial" pitchFamily="34" charset="0"/>
            </a:endParaRPr>
          </a:p>
        </p:txBody>
      </p:sp>
    </p:spTree>
    <p:extLst>
      <p:ext uri="{BB962C8B-B14F-4D97-AF65-F5344CB8AC3E}">
        <p14:creationId xmlns:p14="http://schemas.microsoft.com/office/powerpoint/2010/main" val="2301325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rtl="0" eaLnBrk="1" fontAlgn="base" hangingPunct="1">
        <a:lnSpc>
          <a:spcPct val="90000"/>
        </a:lnSpc>
        <a:spcBef>
          <a:spcPct val="0"/>
        </a:spcBef>
        <a:spcAft>
          <a:spcPct val="0"/>
        </a:spcAft>
        <a:defRPr sz="3200" b="0" kern="1200">
          <a:solidFill>
            <a:schemeClr val="tx1"/>
          </a:solidFill>
          <a:latin typeface="Century Gothic" panose="020B0502020202020204" pitchFamily="34" charset="0"/>
          <a:ea typeface="+mj-ea"/>
          <a:cs typeface="+mj-cs"/>
        </a:defRPr>
      </a:lvl1pPr>
      <a:lvl2pPr algn="l" rtl="0" eaLnBrk="1" fontAlgn="base" hangingPunct="1">
        <a:lnSpc>
          <a:spcPct val="85000"/>
        </a:lnSpc>
        <a:spcBef>
          <a:spcPct val="0"/>
        </a:spcBef>
        <a:spcAft>
          <a:spcPct val="0"/>
        </a:spcAft>
        <a:defRPr sz="3000">
          <a:solidFill>
            <a:srgbClr val="006C3A"/>
          </a:solidFill>
          <a:latin typeface="Arial Black" pitchFamily="34" charset="0"/>
        </a:defRPr>
      </a:lvl2pPr>
      <a:lvl3pPr algn="l" rtl="0" eaLnBrk="1" fontAlgn="base" hangingPunct="1">
        <a:lnSpc>
          <a:spcPct val="85000"/>
        </a:lnSpc>
        <a:spcBef>
          <a:spcPct val="0"/>
        </a:spcBef>
        <a:spcAft>
          <a:spcPct val="0"/>
        </a:spcAft>
        <a:defRPr sz="3000">
          <a:solidFill>
            <a:srgbClr val="006C3A"/>
          </a:solidFill>
          <a:latin typeface="Arial Black" pitchFamily="34" charset="0"/>
        </a:defRPr>
      </a:lvl3pPr>
      <a:lvl4pPr algn="l" rtl="0" eaLnBrk="1" fontAlgn="base" hangingPunct="1">
        <a:lnSpc>
          <a:spcPct val="85000"/>
        </a:lnSpc>
        <a:spcBef>
          <a:spcPct val="0"/>
        </a:spcBef>
        <a:spcAft>
          <a:spcPct val="0"/>
        </a:spcAft>
        <a:defRPr sz="3000">
          <a:solidFill>
            <a:srgbClr val="006C3A"/>
          </a:solidFill>
          <a:latin typeface="Arial Black" pitchFamily="34" charset="0"/>
        </a:defRPr>
      </a:lvl4pPr>
      <a:lvl5pPr algn="l" rtl="0" eaLnBrk="1" fontAlgn="base" hangingPunct="1">
        <a:lnSpc>
          <a:spcPct val="85000"/>
        </a:lnSpc>
        <a:spcBef>
          <a:spcPct val="0"/>
        </a:spcBef>
        <a:spcAft>
          <a:spcPct val="0"/>
        </a:spcAft>
        <a:defRPr sz="3000">
          <a:solidFill>
            <a:srgbClr val="006C3A"/>
          </a:solidFill>
          <a:latin typeface="Arial Black" pitchFamily="34" charset="0"/>
        </a:defRPr>
      </a:lvl5pPr>
      <a:lvl6pPr marL="457200" algn="l" rtl="0" eaLnBrk="1" fontAlgn="base" hangingPunct="1">
        <a:lnSpc>
          <a:spcPct val="85000"/>
        </a:lnSpc>
        <a:spcBef>
          <a:spcPct val="0"/>
        </a:spcBef>
        <a:spcAft>
          <a:spcPct val="0"/>
        </a:spcAft>
        <a:defRPr sz="3000">
          <a:solidFill>
            <a:srgbClr val="006C3A"/>
          </a:solidFill>
          <a:latin typeface="Arial Black" pitchFamily="34" charset="0"/>
        </a:defRPr>
      </a:lvl6pPr>
      <a:lvl7pPr marL="914400" algn="l" rtl="0" eaLnBrk="1" fontAlgn="base" hangingPunct="1">
        <a:lnSpc>
          <a:spcPct val="85000"/>
        </a:lnSpc>
        <a:spcBef>
          <a:spcPct val="0"/>
        </a:spcBef>
        <a:spcAft>
          <a:spcPct val="0"/>
        </a:spcAft>
        <a:defRPr sz="3000">
          <a:solidFill>
            <a:srgbClr val="006C3A"/>
          </a:solidFill>
          <a:latin typeface="Arial Black" pitchFamily="34" charset="0"/>
        </a:defRPr>
      </a:lvl7pPr>
      <a:lvl8pPr marL="1371600" algn="l" rtl="0" eaLnBrk="1" fontAlgn="base" hangingPunct="1">
        <a:lnSpc>
          <a:spcPct val="85000"/>
        </a:lnSpc>
        <a:spcBef>
          <a:spcPct val="0"/>
        </a:spcBef>
        <a:spcAft>
          <a:spcPct val="0"/>
        </a:spcAft>
        <a:defRPr sz="3000">
          <a:solidFill>
            <a:srgbClr val="006C3A"/>
          </a:solidFill>
          <a:latin typeface="Arial Black" pitchFamily="34" charset="0"/>
        </a:defRPr>
      </a:lvl8pPr>
      <a:lvl9pPr marL="1828800" algn="l" rtl="0" eaLnBrk="1" fontAlgn="base" hangingPunct="1">
        <a:lnSpc>
          <a:spcPct val="85000"/>
        </a:lnSpc>
        <a:spcBef>
          <a:spcPct val="0"/>
        </a:spcBef>
        <a:spcAft>
          <a:spcPct val="0"/>
        </a:spcAft>
        <a:defRPr sz="3000">
          <a:solidFill>
            <a:srgbClr val="006C3A"/>
          </a:solidFill>
          <a:latin typeface="Arial Black" pitchFamily="34" charset="0"/>
        </a:defRPr>
      </a:lvl9pPr>
    </p:titleStyle>
    <p:bodyStyle>
      <a:lvl1pPr marL="287338" indent="-28733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800" kern="1200">
          <a:solidFill>
            <a:schemeClr val="tx1"/>
          </a:solidFill>
          <a:latin typeface="Century Gothic" panose="020B0502020202020204" pitchFamily="34" charset="0"/>
          <a:ea typeface="+mn-ea"/>
          <a:cs typeface="+mn-cs"/>
        </a:defRPr>
      </a:lvl1pPr>
      <a:lvl2pPr marL="688975" indent="-28575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2400" kern="1200">
          <a:solidFill>
            <a:schemeClr val="tx1"/>
          </a:solidFill>
          <a:latin typeface="Century Gothic" panose="020B0502020202020204" pitchFamily="34" charset="0"/>
          <a:ea typeface="+mn-ea"/>
          <a:cs typeface="+mn-cs"/>
        </a:defRPr>
      </a:lvl2pPr>
      <a:lvl3pPr marL="1030288" indent="-28575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2000" kern="1200">
          <a:solidFill>
            <a:schemeClr val="tx1"/>
          </a:solidFill>
          <a:latin typeface="Century Gothic" panose="020B0502020202020204" pitchFamily="34" charset="0"/>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tiff"/></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12.png"/><Relationship Id="rId18" Type="http://schemas.openxmlformats.org/officeDocument/2006/relationships/image" Target="../media/image17.tiff"/><Relationship Id="rId3" Type="http://schemas.openxmlformats.org/officeDocument/2006/relationships/hyperlink" Target="http://www.wiley.com/WileyCDA/WileyTitle/productCd-0470748133.html" TargetMode="External"/><Relationship Id="rId21" Type="http://schemas.openxmlformats.org/officeDocument/2006/relationships/image" Target="../media/image20.png"/><Relationship Id="rId7" Type="http://schemas.openxmlformats.org/officeDocument/2006/relationships/diagramQuickStyle" Target="../diagrams/quickStyle1.xml"/><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0.png"/><Relationship Id="rId5" Type="http://schemas.openxmlformats.org/officeDocument/2006/relationships/diagramData" Target="../diagrams/data1.xml"/><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hyperlink" Target="http://computersecurityconference.com/Papers2007/CSC2007Jean.doc" TargetMode="External"/><Relationship Id="rId9" Type="http://schemas.microsoft.com/office/2007/relationships/diagramDrawing" Target="../diagrams/drawing1.xml"/><Relationship Id="rId14" Type="http://schemas.openxmlformats.org/officeDocument/2006/relationships/image" Target="../media/image13.png"/><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doi.org/10.1093/mind/LIX.236.433"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bpb-us-e2.wpmucdn.com/websites.umass.edu/dist/a/27637/files/2016/03/rosenblatt-1957.pdf" TargetMode="External"/><Relationship Id="rId7" Type="http://schemas.openxmlformats.org/officeDocument/2006/relationships/hyperlink" Target="https://dx.doi.org/10.1037/h0042519" TargetMode="Externa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s://www.bibsonomy.org/bibtex/13e8e0d06f376f3eb95af89d5a2f15957/schaul" TargetMode="External"/><Relationship Id="rId4" Type="http://schemas.openxmlformats.org/officeDocument/2006/relationships/image" Target="../media/image28.png"/><Relationship Id="rId9" Type="http://schemas.openxmlformats.org/officeDocument/2006/relationships/image" Target="../media/image31.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51.png"/><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diagramLayout" Target="../diagrams/layout3.xml"/><Relationship Id="rId7" Type="http://schemas.openxmlformats.org/officeDocument/2006/relationships/image" Target="../media/image54.pn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58.png"/><Relationship Id="rId4" Type="http://schemas.openxmlformats.org/officeDocument/2006/relationships/image" Target="../media/image57.jpeg"/></Relationships>
</file>

<file path=ppt/slides/_rels/slide1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FF9FA-7D58-D141-BC2B-50587CFE92BE}"/>
              </a:ext>
            </a:extLst>
          </p:cNvPr>
          <p:cNvSpPr>
            <a:spLocks noGrp="1"/>
          </p:cNvSpPr>
          <p:nvPr>
            <p:ph type="ctrTitle"/>
          </p:nvPr>
        </p:nvSpPr>
        <p:spPr>
          <a:xfrm>
            <a:off x="428736" y="1388962"/>
            <a:ext cx="8678194" cy="978729"/>
          </a:xfrm>
        </p:spPr>
        <p:txBody>
          <a:bodyPr/>
          <a:lstStyle/>
          <a:p>
            <a:r>
              <a:rPr lang="en-US" dirty="0"/>
              <a:t>Large-scale HPC Modelling Simulation Perspectives on Neuromorphic computing</a:t>
            </a:r>
          </a:p>
        </p:txBody>
      </p:sp>
      <p:sp>
        <p:nvSpPr>
          <p:cNvPr id="5" name="Subtitle 4">
            <a:extLst>
              <a:ext uri="{FF2B5EF4-FFF2-40B4-BE49-F238E27FC236}">
                <a16:creationId xmlns:a16="http://schemas.microsoft.com/office/drawing/2014/main" id="{BFA3DD11-6891-9245-A5F1-ECE515CB1C71}"/>
              </a:ext>
            </a:extLst>
          </p:cNvPr>
          <p:cNvSpPr>
            <a:spLocks noGrp="1"/>
          </p:cNvSpPr>
          <p:nvPr>
            <p:ph type="subTitle" idx="1"/>
          </p:nvPr>
        </p:nvSpPr>
        <p:spPr>
          <a:xfrm>
            <a:off x="447481" y="3013455"/>
            <a:ext cx="5440514" cy="2028101"/>
          </a:xfrm>
        </p:spPr>
        <p:txBody>
          <a:bodyPr/>
          <a:lstStyle/>
          <a:p>
            <a:r>
              <a:rPr lang="en-US"/>
              <a:t>Thomas E. Potok, PhD</a:t>
            </a:r>
          </a:p>
          <a:p>
            <a:r>
              <a:rPr lang="en-US"/>
              <a:t>Data and AI Section Head</a:t>
            </a:r>
          </a:p>
          <a:p>
            <a:r>
              <a:rPr lang="en-US"/>
              <a:t>Oak Ridge National Laboratory</a:t>
            </a:r>
          </a:p>
        </p:txBody>
      </p:sp>
    </p:spTree>
    <p:extLst>
      <p:ext uri="{BB962C8B-B14F-4D97-AF65-F5344CB8AC3E}">
        <p14:creationId xmlns:p14="http://schemas.microsoft.com/office/powerpoint/2010/main" val="3598903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6FF3-7E12-9349-854D-781937C350F8}"/>
              </a:ext>
            </a:extLst>
          </p:cNvPr>
          <p:cNvSpPr>
            <a:spLocks noGrp="1"/>
          </p:cNvSpPr>
          <p:nvPr>
            <p:ph type="title"/>
          </p:nvPr>
        </p:nvSpPr>
        <p:spPr/>
        <p:txBody>
          <a:bodyPr/>
          <a:lstStyle/>
          <a:p>
            <a:r>
              <a:rPr lang="en-US"/>
              <a:t>About me</a:t>
            </a:r>
          </a:p>
        </p:txBody>
      </p:sp>
      <p:sp>
        <p:nvSpPr>
          <p:cNvPr id="3" name="Content Placeholder 2">
            <a:extLst>
              <a:ext uri="{FF2B5EF4-FFF2-40B4-BE49-F238E27FC236}">
                <a16:creationId xmlns:a16="http://schemas.microsoft.com/office/drawing/2014/main" id="{C696231D-BBF8-2746-8F2E-35964B1B0D21}"/>
              </a:ext>
            </a:extLst>
          </p:cNvPr>
          <p:cNvSpPr>
            <a:spLocks noGrp="1"/>
          </p:cNvSpPr>
          <p:nvPr>
            <p:ph idx="1"/>
          </p:nvPr>
        </p:nvSpPr>
        <p:spPr>
          <a:xfrm>
            <a:off x="532276" y="919809"/>
            <a:ext cx="8353425" cy="4047778"/>
          </a:xfrm>
        </p:spPr>
        <p:txBody>
          <a:bodyPr/>
          <a:lstStyle/>
          <a:p>
            <a:r>
              <a:rPr lang="en-US" sz="2000" dirty="0"/>
              <a:t>Data and AI Section head, five groups, 50+ researchers and engineers, $15M budget</a:t>
            </a:r>
          </a:p>
          <a:p>
            <a:r>
              <a:rPr lang="en-US" sz="2000" dirty="0"/>
              <a:t>Research in intelligent agents, machine learning, swarming technology, genetic algorithms, deep learning on high performance, quantum, and neuromorphic computers.</a:t>
            </a:r>
          </a:p>
          <a:p>
            <a:r>
              <a:rPr lang="en-US" sz="2000" dirty="0"/>
              <a:t>130+ research papers, 17 issued patents Battelle Distinguished Inventor, 5 R&amp;D 100 awards, 3 Gordon Bell Finalists</a:t>
            </a:r>
          </a:p>
          <a:p>
            <a:r>
              <a:rPr lang="en-US" sz="2000" dirty="0"/>
              <a:t>Co-founded </a:t>
            </a:r>
            <a:r>
              <a:rPr lang="en-US" sz="2000" dirty="0" err="1"/>
              <a:t>VorText</a:t>
            </a:r>
            <a:r>
              <a:rPr lang="en-US" sz="2000" dirty="0"/>
              <a:t> acquired by Covenant Healthcare, awarded Federal Laboratory Consortium Awards for Excellence in Technology Transfer</a:t>
            </a:r>
          </a:p>
          <a:p>
            <a:r>
              <a:rPr lang="en-US" sz="2000" dirty="0"/>
              <a:t>Many year of work with Knoxville Internet Crimes against Children task force</a:t>
            </a:r>
          </a:p>
          <a:p>
            <a:r>
              <a:rPr lang="en-US" sz="2000" dirty="0"/>
              <a:t>Married 36 years, a son in the US Navy, and a daughter (UT Grad) who works at ORNL </a:t>
            </a:r>
          </a:p>
          <a:p>
            <a:r>
              <a:rPr lang="en-US" sz="2000" dirty="0"/>
              <a:t>Love/Hate relationship with my 1966 GTO (since 1980)</a:t>
            </a:r>
            <a:endParaRPr lang="en-US" sz="2400" dirty="0"/>
          </a:p>
        </p:txBody>
      </p:sp>
      <p:pic>
        <p:nvPicPr>
          <p:cNvPr id="5" name="Picture 4" descr="A blue car parked in a parking lot&#10;&#10;Description automatically generated">
            <a:extLst>
              <a:ext uri="{FF2B5EF4-FFF2-40B4-BE49-F238E27FC236}">
                <a16:creationId xmlns:a16="http://schemas.microsoft.com/office/drawing/2014/main" id="{4E80FA0F-28ED-F649-AB6D-0306ECB013C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885701" y="4707890"/>
            <a:ext cx="2564765" cy="1772990"/>
          </a:xfrm>
          <a:prstGeom prst="rect">
            <a:avLst/>
          </a:prstGeom>
        </p:spPr>
      </p:pic>
      <p:pic>
        <p:nvPicPr>
          <p:cNvPr id="4" name="Picture 3">
            <a:extLst>
              <a:ext uri="{FF2B5EF4-FFF2-40B4-BE49-F238E27FC236}">
                <a16:creationId xmlns:a16="http://schemas.microsoft.com/office/drawing/2014/main" id="{73C6F859-C587-F14C-917D-EA92248F4544}"/>
              </a:ext>
            </a:extLst>
          </p:cNvPr>
          <p:cNvPicPr>
            <a:picLocks noChangeAspect="1"/>
          </p:cNvPicPr>
          <p:nvPr/>
        </p:nvPicPr>
        <p:blipFill>
          <a:blip r:embed="rId4"/>
          <a:stretch>
            <a:fillRect/>
          </a:stretch>
        </p:blipFill>
        <p:spPr>
          <a:xfrm>
            <a:off x="8885701" y="761615"/>
            <a:ext cx="2564766" cy="1923575"/>
          </a:xfrm>
          <a:prstGeom prst="rect">
            <a:avLst/>
          </a:prstGeom>
        </p:spPr>
      </p:pic>
      <p:pic>
        <p:nvPicPr>
          <p:cNvPr id="7" name="Picture 6">
            <a:extLst>
              <a:ext uri="{FF2B5EF4-FFF2-40B4-BE49-F238E27FC236}">
                <a16:creationId xmlns:a16="http://schemas.microsoft.com/office/drawing/2014/main" id="{2A440CD2-8570-13F6-4C55-BB1D54B7FD4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516669" y="2751333"/>
            <a:ext cx="1417810" cy="1890413"/>
          </a:xfrm>
          <a:prstGeom prst="rect">
            <a:avLst/>
          </a:prstGeom>
        </p:spPr>
      </p:pic>
    </p:spTree>
    <p:extLst>
      <p:ext uri="{BB962C8B-B14F-4D97-AF65-F5344CB8AC3E}">
        <p14:creationId xmlns:p14="http://schemas.microsoft.com/office/powerpoint/2010/main" val="2692459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3137" y="5870010"/>
            <a:ext cx="1706115" cy="424732"/>
          </a:xfrm>
          <a:prstGeom prst="rect">
            <a:avLst/>
          </a:prstGeom>
          <a:noFill/>
        </p:spPr>
        <p:txBody>
          <a:bodyPr wrap="square" rtlCol="0">
            <a:spAutoFit/>
          </a:bodyPr>
          <a:lstStyle/>
          <a:p>
            <a:pPr algn="ctr">
              <a:lnSpc>
                <a:spcPct val="90000"/>
              </a:lnSpc>
            </a:pPr>
            <a:r>
              <a:rPr lang="en-US" sz="1200" dirty="0">
                <a:latin typeface="+mn-lt"/>
                <a:ea typeface="Arial" charset="0"/>
              </a:rPr>
              <a:t>2007 </a:t>
            </a:r>
            <a:r>
              <a:rPr lang="en-US" sz="1200" dirty="0">
                <a:solidFill>
                  <a:schemeClr val="accent4">
                    <a:lumMod val="75000"/>
                  </a:schemeClr>
                </a:solidFill>
                <a:latin typeface="+mn-lt"/>
                <a:ea typeface="Arial" charset="0"/>
              </a:rPr>
              <a:t>R&amp;D 100 </a:t>
            </a:r>
            <a:r>
              <a:rPr lang="en-US" sz="1200" b="1" dirty="0">
                <a:latin typeface="+mn-lt"/>
                <a:ea typeface="Arial" charset="0"/>
              </a:rPr>
              <a:t>Piranha</a:t>
            </a:r>
          </a:p>
        </p:txBody>
      </p:sp>
      <p:sp>
        <p:nvSpPr>
          <p:cNvPr id="74" name="TextBox 73"/>
          <p:cNvSpPr txBox="1"/>
          <p:nvPr/>
        </p:nvSpPr>
        <p:spPr>
          <a:xfrm>
            <a:off x="3553893" y="5869921"/>
            <a:ext cx="1386385" cy="424732"/>
          </a:xfrm>
          <a:prstGeom prst="rect">
            <a:avLst/>
          </a:prstGeom>
          <a:noFill/>
        </p:spPr>
        <p:txBody>
          <a:bodyPr wrap="square" rtlCol="0">
            <a:spAutoFit/>
          </a:bodyPr>
          <a:lstStyle/>
          <a:p>
            <a:pPr algn="ctr">
              <a:lnSpc>
                <a:spcPct val="90000"/>
              </a:lnSpc>
            </a:pPr>
            <a:r>
              <a:rPr lang="en-US" sz="1200" dirty="0">
                <a:latin typeface="+mn-lt"/>
                <a:ea typeface="Arial" charset="0"/>
              </a:rPr>
              <a:t>2013 </a:t>
            </a:r>
            <a:r>
              <a:rPr lang="en-US" sz="1200" dirty="0">
                <a:solidFill>
                  <a:schemeClr val="accent4">
                    <a:lumMod val="75000"/>
                  </a:schemeClr>
                </a:solidFill>
                <a:latin typeface="+mn-lt"/>
                <a:ea typeface="Arial" charset="0"/>
              </a:rPr>
              <a:t>R&amp;D 100 </a:t>
            </a:r>
            <a:r>
              <a:rPr lang="en-US" sz="1200" b="1" dirty="0">
                <a:latin typeface="+mn-lt"/>
                <a:ea typeface="Arial" charset="0"/>
              </a:rPr>
              <a:t>DTHSTR</a:t>
            </a:r>
          </a:p>
        </p:txBody>
      </p:sp>
      <p:sp>
        <p:nvSpPr>
          <p:cNvPr id="20" name="Title 19"/>
          <p:cNvSpPr>
            <a:spLocks noGrp="1"/>
          </p:cNvSpPr>
          <p:nvPr>
            <p:ph type="title"/>
          </p:nvPr>
        </p:nvSpPr>
        <p:spPr>
          <a:xfrm>
            <a:off x="503264" y="77427"/>
            <a:ext cx="8636291" cy="532453"/>
          </a:xfrm>
        </p:spPr>
        <p:txBody>
          <a:bodyPr/>
          <a:lstStyle/>
          <a:p>
            <a:r>
              <a:rPr lang="en-US">
                <a:latin typeface="+mn-lt"/>
              </a:rPr>
              <a:t>AI/ML Background</a:t>
            </a:r>
          </a:p>
        </p:txBody>
      </p:sp>
      <p:grpSp>
        <p:nvGrpSpPr>
          <p:cNvPr id="2" name="Group 1"/>
          <p:cNvGrpSpPr/>
          <p:nvPr/>
        </p:nvGrpSpPr>
        <p:grpSpPr>
          <a:xfrm>
            <a:off x="295833" y="1273610"/>
            <a:ext cx="11414377" cy="3703023"/>
            <a:chOff x="-31077" y="714003"/>
            <a:chExt cx="8538342" cy="5055577"/>
          </a:xfrm>
        </p:grpSpPr>
        <p:sp>
          <p:nvSpPr>
            <p:cNvPr id="6" name="Triangle 5"/>
            <p:cNvSpPr/>
            <p:nvPr/>
          </p:nvSpPr>
          <p:spPr>
            <a:xfrm rot="16200000">
              <a:off x="1146427" y="201117"/>
              <a:ext cx="4910913" cy="6215144"/>
            </a:xfrm>
            <a:prstGeom prst="triangle">
              <a:avLst>
                <a:gd name="adj" fmla="val 49681"/>
              </a:avLst>
            </a:prstGeom>
            <a:solidFill>
              <a:schemeClr val="accent2">
                <a:lumMod val="20000"/>
                <a:lumOff val="80000"/>
              </a:schemeClr>
            </a:solidFill>
            <a:ln w="3175">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sz="1600">
                <a:solidFill>
                  <a:schemeClr val="tx1"/>
                </a:solidFill>
                <a:ea typeface="Calibri" charset="0"/>
                <a:cs typeface="Calibri" charset="0"/>
              </a:endParaRPr>
            </a:p>
          </p:txBody>
        </p:sp>
        <p:sp>
          <p:nvSpPr>
            <p:cNvPr id="9" name="Rectangle 8"/>
            <p:cNvSpPr/>
            <p:nvPr/>
          </p:nvSpPr>
          <p:spPr bwMode="auto">
            <a:xfrm>
              <a:off x="-31077" y="3085534"/>
              <a:ext cx="1132176" cy="484035"/>
            </a:xfrm>
            <a:prstGeom prst="rect">
              <a:avLst/>
            </a:prstGeom>
            <a:solidFill>
              <a:schemeClr val="tx2">
                <a:lumMod val="60000"/>
                <a:lumOff val="40000"/>
              </a:schemeClr>
            </a:solidFill>
            <a:ln w="3175">
              <a:solidFill>
                <a:schemeClr val="tx1">
                  <a:lumMod val="50000"/>
                  <a:lumOff val="50000"/>
                </a:schemeClr>
              </a:solidFill>
            </a:ln>
            <a:effectLst/>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defRPr/>
              </a:pPr>
              <a:r>
                <a:rPr lang="en-US" sz="1050" dirty="0">
                  <a:solidFill>
                    <a:srgbClr val="000000"/>
                  </a:solidFill>
                  <a:ea typeface="Calibri" charset="0"/>
                  <a:cs typeface="Calibri" charset="0"/>
                </a:rPr>
                <a:t>Natural Language Processing</a:t>
              </a:r>
            </a:p>
          </p:txBody>
        </p:sp>
        <p:sp>
          <p:nvSpPr>
            <p:cNvPr id="3" name="TextBox 2"/>
            <p:cNvSpPr txBox="1"/>
            <p:nvPr/>
          </p:nvSpPr>
          <p:spPr>
            <a:xfrm>
              <a:off x="1421067" y="1948385"/>
              <a:ext cx="1108521" cy="352963"/>
            </a:xfrm>
            <a:prstGeom prst="rect">
              <a:avLst/>
            </a:prstGeom>
            <a:noFill/>
          </p:spPr>
          <p:txBody>
            <a:bodyPr wrap="square" rtlCol="0">
              <a:spAutoFit/>
            </a:bodyPr>
            <a:lstStyle/>
            <a:p>
              <a:pPr algn="ctr">
                <a:lnSpc>
                  <a:spcPct val="90000"/>
                </a:lnSpc>
              </a:pPr>
              <a:r>
                <a:rPr lang="en-US" sz="1200" b="1" dirty="0">
                  <a:latin typeface="+mn-lt"/>
                  <a:ea typeface="Calibri" charset="0"/>
                  <a:cs typeface="Calibri" charset="0"/>
                </a:rPr>
                <a:t>Intelligent Agents</a:t>
              </a:r>
            </a:p>
          </p:txBody>
        </p:sp>
        <p:sp>
          <p:nvSpPr>
            <p:cNvPr id="7" name="TextBox 6"/>
            <p:cNvSpPr txBox="1"/>
            <p:nvPr/>
          </p:nvSpPr>
          <p:spPr>
            <a:xfrm>
              <a:off x="2312954" y="1479639"/>
              <a:ext cx="1334408" cy="579868"/>
            </a:xfrm>
            <a:prstGeom prst="rect">
              <a:avLst/>
            </a:prstGeom>
            <a:noFill/>
          </p:spPr>
          <p:txBody>
            <a:bodyPr wrap="square" rtlCol="0">
              <a:spAutoFit/>
            </a:bodyPr>
            <a:lstStyle/>
            <a:p>
              <a:pPr algn="ctr">
                <a:lnSpc>
                  <a:spcPct val="90000"/>
                </a:lnSpc>
              </a:pPr>
              <a:r>
                <a:rPr lang="en-US" sz="1200" b="1">
                  <a:latin typeface="+mn-lt"/>
                  <a:ea typeface="Calibri" charset="0"/>
                  <a:cs typeface="Calibri" charset="0"/>
                </a:rPr>
                <a:t>Machine </a:t>
              </a:r>
            </a:p>
            <a:p>
              <a:pPr algn="ctr">
                <a:lnSpc>
                  <a:spcPct val="90000"/>
                </a:lnSpc>
              </a:pPr>
              <a:r>
                <a:rPr lang="en-US" sz="1200" b="1">
                  <a:latin typeface="+mn-lt"/>
                  <a:ea typeface="Calibri" charset="0"/>
                  <a:cs typeface="Calibri" charset="0"/>
                </a:rPr>
                <a:t>Learning</a:t>
              </a:r>
            </a:p>
          </p:txBody>
        </p:sp>
        <p:sp>
          <p:nvSpPr>
            <p:cNvPr id="14" name="TextBox 13"/>
            <p:cNvSpPr txBox="1"/>
            <p:nvPr/>
          </p:nvSpPr>
          <p:spPr>
            <a:xfrm>
              <a:off x="3339921" y="1141563"/>
              <a:ext cx="1100107" cy="579868"/>
            </a:xfrm>
            <a:prstGeom prst="rect">
              <a:avLst/>
            </a:prstGeom>
            <a:noFill/>
          </p:spPr>
          <p:txBody>
            <a:bodyPr wrap="square" rtlCol="0">
              <a:spAutoFit/>
            </a:bodyPr>
            <a:lstStyle/>
            <a:p>
              <a:pPr algn="ctr">
                <a:lnSpc>
                  <a:spcPct val="90000"/>
                </a:lnSpc>
              </a:pPr>
              <a:r>
                <a:rPr lang="en-US" sz="1200" b="1">
                  <a:latin typeface="+mn-lt"/>
                  <a:ea typeface="Calibri" charset="0"/>
                  <a:cs typeface="Calibri" charset="0"/>
                </a:rPr>
                <a:t>Swarm Intelligence</a:t>
              </a:r>
            </a:p>
          </p:txBody>
        </p:sp>
        <p:sp>
          <p:nvSpPr>
            <p:cNvPr id="15" name="TextBox 14"/>
            <p:cNvSpPr txBox="1"/>
            <p:nvPr/>
          </p:nvSpPr>
          <p:spPr>
            <a:xfrm>
              <a:off x="4297285" y="871970"/>
              <a:ext cx="1223301" cy="579868"/>
            </a:xfrm>
            <a:prstGeom prst="rect">
              <a:avLst/>
            </a:prstGeom>
            <a:noFill/>
          </p:spPr>
          <p:txBody>
            <a:bodyPr wrap="square" rtlCol="0">
              <a:spAutoFit/>
            </a:bodyPr>
            <a:lstStyle/>
            <a:p>
              <a:pPr algn="ctr">
                <a:lnSpc>
                  <a:spcPct val="90000"/>
                </a:lnSpc>
              </a:pPr>
              <a:r>
                <a:rPr lang="en-US" sz="1200" b="1">
                  <a:latin typeface="+mn-lt"/>
                  <a:ea typeface="Calibri" charset="0"/>
                  <a:cs typeface="Calibri" charset="0"/>
                </a:rPr>
                <a:t>Evolutionary Algorithms</a:t>
              </a:r>
            </a:p>
          </p:txBody>
        </p:sp>
        <p:grpSp>
          <p:nvGrpSpPr>
            <p:cNvPr id="30" name="Group 29"/>
            <p:cNvGrpSpPr/>
            <p:nvPr/>
          </p:nvGrpSpPr>
          <p:grpSpPr>
            <a:xfrm>
              <a:off x="4528791" y="1402692"/>
              <a:ext cx="916600" cy="549960"/>
              <a:chOff x="455859" y="644510"/>
              <a:chExt cx="916600" cy="549960"/>
            </a:xfrm>
            <a:scene3d>
              <a:camera prst="orthographicFront"/>
              <a:lightRig rig="flat" dir="t"/>
            </a:scene3d>
          </p:grpSpPr>
          <p:sp>
            <p:nvSpPr>
              <p:cNvPr id="75" name="Rectangle 74"/>
              <p:cNvSpPr/>
              <p:nvPr/>
            </p:nvSpPr>
            <p:spPr>
              <a:xfrm>
                <a:off x="455859" y="6445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7" name="Rectangle 76"/>
              <p:cNvSpPr/>
              <p:nvPr/>
            </p:nvSpPr>
            <p:spPr>
              <a:xfrm>
                <a:off x="455859" y="6445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R. M. Patton, B. G. Beckerman, T. E. Potok, “Analysis and Classification of Mammography Reports Using Maximum Variation Sampling”, </a:t>
                </a:r>
                <a:r>
                  <a:rPr lang="en-US" sz="400" i="1">
                    <a:ea typeface="Abadi MT Condensed Light" charset="0"/>
                    <a:cs typeface="Abadi MT Condensed Light" charset="0"/>
                    <a:hlinkClick r:id="rId3" tooltip="http://www.wiley.com/WileyCDA/WileyTitle/productCd-0470748133.html"/>
                  </a:rPr>
                  <a:t>Genetic and Evolutionary Computation: Medical Applications</a:t>
                </a:r>
                <a:r>
                  <a:rPr lang="en-US" sz="400">
                    <a:ea typeface="Abadi MT Condensed Light" charset="0"/>
                    <a:cs typeface="Abadi MT Condensed Light" charset="0"/>
                  </a:rPr>
                  <a:t> published by Wiley, January 2011, ISBN: 978-0-470-74813-8.</a:t>
                </a:r>
              </a:p>
            </p:txBody>
          </p:sp>
        </p:grpSp>
        <p:grpSp>
          <p:nvGrpSpPr>
            <p:cNvPr id="31" name="Group 30"/>
            <p:cNvGrpSpPr/>
            <p:nvPr/>
          </p:nvGrpSpPr>
          <p:grpSpPr>
            <a:xfrm>
              <a:off x="5539611" y="1116789"/>
              <a:ext cx="916600" cy="549960"/>
              <a:chOff x="1464119" y="644510"/>
              <a:chExt cx="916600" cy="549960"/>
            </a:xfrm>
            <a:scene3d>
              <a:camera prst="orthographicFront"/>
              <a:lightRig rig="flat" dir="t"/>
            </a:scene3d>
          </p:grpSpPr>
          <p:sp>
            <p:nvSpPr>
              <p:cNvPr id="72" name="Rectangle 71"/>
              <p:cNvSpPr/>
              <p:nvPr/>
            </p:nvSpPr>
            <p:spPr>
              <a:xfrm>
                <a:off x="1464119" y="6445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3" name="Rectangle 72"/>
              <p:cNvSpPr/>
              <p:nvPr/>
            </p:nvSpPr>
            <p:spPr>
              <a:xfrm>
                <a:off x="1464119" y="6445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J. Beaver, J. S. Charles, and T. Potok, “The GPU Enhanced Parallel Computing for Large Scale Data Clustering”, Accepted for Book Chapter of </a:t>
                </a:r>
                <a:r>
                  <a:rPr lang="en-US" sz="400" i="1">
                    <a:ea typeface="Abadi MT Condensed Light" charset="0"/>
                    <a:cs typeface="Abadi MT Condensed Light" charset="0"/>
                  </a:rPr>
                  <a:t>GPU Computing Gems</a:t>
                </a:r>
                <a:r>
                  <a:rPr lang="en-US" sz="400">
                    <a:ea typeface="Abadi MT Condensed Light" charset="0"/>
                    <a:cs typeface="Abadi MT Condensed Light" charset="0"/>
                  </a:rPr>
                  <a:t> 2010,  Springer</a:t>
                </a:r>
              </a:p>
            </p:txBody>
          </p:sp>
        </p:grpSp>
        <p:grpSp>
          <p:nvGrpSpPr>
            <p:cNvPr id="32" name="Group 31"/>
            <p:cNvGrpSpPr/>
            <p:nvPr/>
          </p:nvGrpSpPr>
          <p:grpSpPr>
            <a:xfrm>
              <a:off x="4528791" y="2044312"/>
              <a:ext cx="916600" cy="549960"/>
              <a:chOff x="455859" y="1286130"/>
              <a:chExt cx="916600" cy="549960"/>
            </a:xfrm>
            <a:scene3d>
              <a:camera prst="orthographicFront"/>
              <a:lightRig rig="flat" dir="t"/>
            </a:scene3d>
          </p:grpSpPr>
          <p:sp>
            <p:nvSpPr>
              <p:cNvPr id="70" name="Rectangle 69"/>
              <p:cNvSpPr/>
              <p:nvPr/>
            </p:nvSpPr>
            <p:spPr>
              <a:xfrm>
                <a:off x="455859" y="12861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1" name="Rectangle 70"/>
              <p:cNvSpPr/>
              <p:nvPr/>
            </p:nvSpPr>
            <p:spPr>
              <a:xfrm>
                <a:off x="455859" y="12861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R. M. Patton, J. Treadwell, and T. E. Potok, “Particle Swarm Based Collective Searching Model for Adaptive Environment,” book chapter in Springer’s Studies in Computational Intelligence (SCI), Proceedings of 2nd Workshop on Nature Inspired Cooperative Strategies for Optimization, November, 2007</a:t>
                </a:r>
              </a:p>
            </p:txBody>
          </p:sp>
        </p:grpSp>
        <p:grpSp>
          <p:nvGrpSpPr>
            <p:cNvPr id="33" name="Group 32"/>
            <p:cNvGrpSpPr/>
            <p:nvPr/>
          </p:nvGrpSpPr>
          <p:grpSpPr>
            <a:xfrm>
              <a:off x="5539611" y="1758409"/>
              <a:ext cx="916600" cy="549960"/>
              <a:chOff x="1464119" y="1286130"/>
              <a:chExt cx="916600" cy="549960"/>
            </a:xfrm>
            <a:scene3d>
              <a:camera prst="orthographicFront"/>
              <a:lightRig rig="flat" dir="t"/>
            </a:scene3d>
          </p:grpSpPr>
          <p:sp>
            <p:nvSpPr>
              <p:cNvPr id="68" name="Rectangle 67"/>
              <p:cNvSpPr/>
              <p:nvPr/>
            </p:nvSpPr>
            <p:spPr>
              <a:xfrm>
                <a:off x="1464119" y="12861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9" name="Rectangle 68"/>
              <p:cNvSpPr/>
              <p:nvPr/>
            </p:nvSpPr>
            <p:spPr>
              <a:xfrm>
                <a:off x="1464119" y="12861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Jiao, A.R. Hurson, and T.E. Potok, “Mobile agent-based information systems and security,” </a:t>
                </a:r>
                <a:r>
                  <a:rPr lang="en-US" sz="400" i="1">
                    <a:ea typeface="Abadi MT Condensed Light" charset="0"/>
                    <a:cs typeface="Abadi MT Condensed Light" charset="0"/>
                  </a:rPr>
                  <a:t>The Encyclopedia of Information Science and Technology</a:t>
                </a:r>
                <a:r>
                  <a:rPr lang="en-US" sz="400">
                    <a:ea typeface="Abadi MT Condensed Light" charset="0"/>
                    <a:cs typeface="Abadi MT Condensed Light" charset="0"/>
                  </a:rPr>
                  <a:t>, 2nd ed.</a:t>
                </a:r>
              </a:p>
            </p:txBody>
          </p:sp>
        </p:grpSp>
        <p:grpSp>
          <p:nvGrpSpPr>
            <p:cNvPr id="35" name="Group 34"/>
            <p:cNvGrpSpPr/>
            <p:nvPr/>
          </p:nvGrpSpPr>
          <p:grpSpPr>
            <a:xfrm>
              <a:off x="4528791" y="2685932"/>
              <a:ext cx="916600" cy="549960"/>
              <a:chOff x="455859" y="1927750"/>
              <a:chExt cx="916600" cy="549960"/>
            </a:xfrm>
            <a:scene3d>
              <a:camera prst="orthographicFront"/>
              <a:lightRig rig="flat" dir="t"/>
            </a:scene3d>
          </p:grpSpPr>
          <p:sp>
            <p:nvSpPr>
              <p:cNvPr id="66" name="Rectangle 65"/>
              <p:cNvSpPr/>
              <p:nvPr/>
            </p:nvSpPr>
            <p:spPr>
              <a:xfrm>
                <a:off x="455859" y="192775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7" name="Rectangle 66"/>
              <p:cNvSpPr/>
              <p:nvPr/>
            </p:nvSpPr>
            <p:spPr>
              <a:xfrm>
                <a:off x="455859" y="192775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J. Gao, and T. E. Potok, “A Flocking Based Algorithm for Document Clustering Analysis,” </a:t>
                </a:r>
                <a:r>
                  <a:rPr lang="en-US" sz="400" i="1">
                    <a:ea typeface="Abadi MT Condensed Light" charset="0"/>
                    <a:cs typeface="Abadi MT Condensed Light" charset="0"/>
                  </a:rPr>
                  <a:t>Journal of System Architecture, Special issue on Nature Inspired Applied Systems</a:t>
                </a:r>
                <a:r>
                  <a:rPr lang="en-US" sz="400">
                    <a:ea typeface="Abadi MT Condensed Light" charset="0"/>
                    <a:cs typeface="Abadi MT Condensed Light" charset="0"/>
                  </a:rPr>
                  <a:t>, 2006.</a:t>
                </a:r>
              </a:p>
            </p:txBody>
          </p:sp>
        </p:grpSp>
        <p:grpSp>
          <p:nvGrpSpPr>
            <p:cNvPr id="37" name="Group 36"/>
            <p:cNvGrpSpPr/>
            <p:nvPr/>
          </p:nvGrpSpPr>
          <p:grpSpPr>
            <a:xfrm>
              <a:off x="5539611" y="2400029"/>
              <a:ext cx="916600" cy="549960"/>
              <a:chOff x="1464119" y="1927750"/>
              <a:chExt cx="916600" cy="549960"/>
            </a:xfrm>
            <a:scene3d>
              <a:camera prst="orthographicFront"/>
              <a:lightRig rig="flat" dir="t"/>
            </a:scene3d>
          </p:grpSpPr>
          <p:sp>
            <p:nvSpPr>
              <p:cNvPr id="64" name="Rectangle 63"/>
              <p:cNvSpPr/>
              <p:nvPr/>
            </p:nvSpPr>
            <p:spPr>
              <a:xfrm>
                <a:off x="1464119" y="192775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5" name="Rectangle 64"/>
              <p:cNvSpPr/>
              <p:nvPr/>
            </p:nvSpPr>
            <p:spPr>
              <a:xfrm>
                <a:off x="1464119" y="192775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and T.E. Potok, “Document Clustering Analysis based on Hybrid PSO+K-means Algorithm,” </a:t>
                </a:r>
                <a:r>
                  <a:rPr lang="en-US" sz="400" i="1">
                    <a:ea typeface="Abadi MT Condensed Light" charset="0"/>
                    <a:cs typeface="Abadi MT Condensed Light" charset="0"/>
                  </a:rPr>
                  <a:t>Special Issue on Efficient Heuristics for Information Organization in the Journal of Computer Science</a:t>
                </a:r>
                <a:r>
                  <a:rPr lang="en-US" sz="400">
                    <a:ea typeface="Abadi MT Condensed Light" charset="0"/>
                    <a:cs typeface="Abadi MT Condensed Light" charset="0"/>
                  </a:rPr>
                  <a:t>, 2005.</a:t>
                </a:r>
              </a:p>
            </p:txBody>
          </p:sp>
        </p:grpSp>
        <p:grpSp>
          <p:nvGrpSpPr>
            <p:cNvPr id="38" name="Group 37"/>
            <p:cNvGrpSpPr/>
            <p:nvPr/>
          </p:nvGrpSpPr>
          <p:grpSpPr>
            <a:xfrm>
              <a:off x="4528791" y="3327552"/>
              <a:ext cx="916600" cy="549960"/>
              <a:chOff x="455859" y="2569370"/>
              <a:chExt cx="916600" cy="549960"/>
            </a:xfrm>
            <a:scene3d>
              <a:camera prst="orthographicFront"/>
              <a:lightRig rig="flat" dir="t"/>
            </a:scene3d>
          </p:grpSpPr>
          <p:sp>
            <p:nvSpPr>
              <p:cNvPr id="62" name="Rectangle 61"/>
              <p:cNvSpPr/>
              <p:nvPr/>
            </p:nvSpPr>
            <p:spPr>
              <a:xfrm>
                <a:off x="455859" y="256937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3" name="Rectangle 62"/>
              <p:cNvSpPr/>
              <p:nvPr/>
            </p:nvSpPr>
            <p:spPr>
              <a:xfrm>
                <a:off x="455859" y="256937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Zhang, F. Mueller, X. Cui, and T. E. Potok, “Large-Scale Multi-Dimensional Document Clustering on GPU Clusters”, IEEE International Parallel &amp; Distributed Processing Symposium (IPDPS 2010), April, 2010</a:t>
                </a:r>
              </a:p>
            </p:txBody>
          </p:sp>
        </p:grpSp>
        <p:grpSp>
          <p:nvGrpSpPr>
            <p:cNvPr id="39" name="Group 38"/>
            <p:cNvGrpSpPr/>
            <p:nvPr/>
          </p:nvGrpSpPr>
          <p:grpSpPr>
            <a:xfrm>
              <a:off x="5539611" y="3041649"/>
              <a:ext cx="916600" cy="549960"/>
              <a:chOff x="1464119" y="2569370"/>
              <a:chExt cx="916600" cy="549960"/>
            </a:xfrm>
            <a:scene3d>
              <a:camera prst="orthographicFront"/>
              <a:lightRig rig="flat" dir="t"/>
            </a:scene3d>
          </p:grpSpPr>
          <p:sp>
            <p:nvSpPr>
              <p:cNvPr id="60" name="Rectangle 59"/>
              <p:cNvSpPr/>
              <p:nvPr/>
            </p:nvSpPr>
            <p:spPr>
              <a:xfrm>
                <a:off x="1464119" y="256937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1" name="Rectangle 60"/>
              <p:cNvSpPr/>
              <p:nvPr/>
            </p:nvSpPr>
            <p:spPr>
              <a:xfrm>
                <a:off x="1464119" y="256937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L. Pullum, J. Treadwell, R. M. Patton, and T. E. Potok, “A Stigmergy Approach for Open Source Software Developer Community Simulation”, Symposium on Social Computing Applications (SCA09), September, 2009, Vancouver, Canada</a:t>
                </a:r>
              </a:p>
            </p:txBody>
          </p:sp>
        </p:grpSp>
        <p:grpSp>
          <p:nvGrpSpPr>
            <p:cNvPr id="41" name="Group 40"/>
            <p:cNvGrpSpPr/>
            <p:nvPr/>
          </p:nvGrpSpPr>
          <p:grpSpPr>
            <a:xfrm>
              <a:off x="4528791" y="3969172"/>
              <a:ext cx="916600" cy="549960"/>
              <a:chOff x="455859" y="3210990"/>
              <a:chExt cx="916600" cy="549960"/>
            </a:xfrm>
            <a:scene3d>
              <a:camera prst="orthographicFront"/>
              <a:lightRig rig="flat" dir="t"/>
            </a:scene3d>
          </p:grpSpPr>
          <p:sp>
            <p:nvSpPr>
              <p:cNvPr id="57" name="Rectangle 56"/>
              <p:cNvSpPr/>
              <p:nvPr/>
            </p:nvSpPr>
            <p:spPr>
              <a:xfrm>
                <a:off x="455859" y="321099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9" name="Rectangle 58"/>
              <p:cNvSpPr/>
              <p:nvPr/>
            </p:nvSpPr>
            <p:spPr>
              <a:xfrm>
                <a:off x="455859" y="321099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J. M. Beaver, X. Cui, J. St. Charles, and T. E. Potok, “Modeling Success in FLOSS Project Groups”, Proceedings of the Predictor Models in Software Engineering (PROMISE) 2009, May, 2009, Vancouver, Canada</a:t>
                </a:r>
              </a:p>
            </p:txBody>
          </p:sp>
        </p:grpSp>
        <p:grpSp>
          <p:nvGrpSpPr>
            <p:cNvPr id="42" name="Group 41"/>
            <p:cNvGrpSpPr/>
            <p:nvPr/>
          </p:nvGrpSpPr>
          <p:grpSpPr>
            <a:xfrm>
              <a:off x="5539611" y="3683269"/>
              <a:ext cx="916600" cy="549960"/>
              <a:chOff x="1464119" y="3210990"/>
              <a:chExt cx="916600" cy="549960"/>
            </a:xfrm>
            <a:scene3d>
              <a:camera prst="orthographicFront"/>
              <a:lightRig rig="flat" dir="t"/>
            </a:scene3d>
          </p:grpSpPr>
          <p:sp>
            <p:nvSpPr>
              <p:cNvPr id="55" name="Rectangle 54"/>
              <p:cNvSpPr/>
              <p:nvPr/>
            </p:nvSpPr>
            <p:spPr>
              <a:xfrm>
                <a:off x="1464119" y="321099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6" name="Rectangle 55"/>
              <p:cNvSpPr/>
              <p:nvPr/>
            </p:nvSpPr>
            <p:spPr>
              <a:xfrm>
                <a:off x="1464119" y="321099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Zhang, F. Mueller, X. Cui, and T. E. Potok, “GPU-Accelerated Text Mining,” Workshop on Exploiting Parallelism using GPUs and other Hardware-Assisted Methods, March, 2009, Seattle, Washington, USA</a:t>
                </a:r>
              </a:p>
            </p:txBody>
          </p:sp>
        </p:grpSp>
        <p:grpSp>
          <p:nvGrpSpPr>
            <p:cNvPr id="43" name="Group 42"/>
            <p:cNvGrpSpPr/>
            <p:nvPr/>
          </p:nvGrpSpPr>
          <p:grpSpPr>
            <a:xfrm>
              <a:off x="4528791" y="4610792"/>
              <a:ext cx="916600" cy="549960"/>
              <a:chOff x="455859" y="3852610"/>
              <a:chExt cx="916600" cy="549960"/>
            </a:xfrm>
            <a:scene3d>
              <a:camera prst="orthographicFront"/>
              <a:lightRig rig="flat" dir="t"/>
            </a:scene3d>
          </p:grpSpPr>
          <p:sp>
            <p:nvSpPr>
              <p:cNvPr id="53" name="Rectangle 52"/>
              <p:cNvSpPr/>
              <p:nvPr/>
            </p:nvSpPr>
            <p:spPr>
              <a:xfrm>
                <a:off x="455859" y="38526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4" name="Rectangle 53"/>
              <p:cNvSpPr/>
              <p:nvPr/>
            </p:nvSpPr>
            <p:spPr>
              <a:xfrm>
                <a:off x="455859" y="38526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M. Ongtang, A. Hurson, Y. Jiao, and T. E. Potok, “Agent-based transactions management for mobile multidatabase,” In Proc. of the 3rd IEEE International Conference on Wireless and Mobile Computing, Networking and Communications, (WiMob’07), 2007.</a:t>
                </a:r>
              </a:p>
            </p:txBody>
          </p:sp>
        </p:grpSp>
        <p:grpSp>
          <p:nvGrpSpPr>
            <p:cNvPr id="44" name="Group 43"/>
            <p:cNvGrpSpPr/>
            <p:nvPr/>
          </p:nvGrpSpPr>
          <p:grpSpPr>
            <a:xfrm>
              <a:off x="5539611" y="4324889"/>
              <a:ext cx="916600" cy="549960"/>
              <a:chOff x="1464119" y="3852610"/>
              <a:chExt cx="916600" cy="549960"/>
            </a:xfrm>
            <a:scene3d>
              <a:camera prst="orthographicFront"/>
              <a:lightRig rig="flat" dir="t"/>
            </a:scene3d>
          </p:grpSpPr>
          <p:sp>
            <p:nvSpPr>
              <p:cNvPr id="51" name="Rectangle 50"/>
              <p:cNvSpPr/>
              <p:nvPr/>
            </p:nvSpPr>
            <p:spPr>
              <a:xfrm>
                <a:off x="1464119" y="38526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2" name="Rectangle 51"/>
              <p:cNvSpPr/>
              <p:nvPr/>
            </p:nvSpPr>
            <p:spPr>
              <a:xfrm>
                <a:off x="1464119" y="38526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E. Jean, Y. Jiao, A. Hurson, and T. E. Potok, “SAS: A secure aglet server,” In Proc. of Computer Security Conference 2007, available online at </a:t>
                </a:r>
                <a:r>
                  <a:rPr lang="en-US" sz="400">
                    <a:ea typeface="Abadi MT Condensed Light" charset="0"/>
                    <a:cs typeface="Abadi MT Condensed Light" charset="0"/>
                    <a:hlinkClick r:id="rId4"/>
                  </a:rPr>
                  <a:t>http://computersecurityconference.com/Papers2007/CSC2007Jean.doc</a:t>
                </a:r>
                <a:r>
                  <a:rPr lang="en-US" sz="400">
                    <a:ea typeface="Abadi MT Condensed Light" charset="0"/>
                    <a:cs typeface="Abadi MT Condensed Light" charset="0"/>
                  </a:rPr>
                  <a:t>., 2007.</a:t>
                </a:r>
              </a:p>
            </p:txBody>
          </p:sp>
        </p:grpSp>
        <p:grpSp>
          <p:nvGrpSpPr>
            <p:cNvPr id="46" name="Group 45"/>
            <p:cNvGrpSpPr/>
            <p:nvPr/>
          </p:nvGrpSpPr>
          <p:grpSpPr>
            <a:xfrm>
              <a:off x="5539611" y="4966509"/>
              <a:ext cx="916600" cy="549960"/>
              <a:chOff x="1464119" y="4494230"/>
              <a:chExt cx="916600" cy="549960"/>
            </a:xfrm>
            <a:scene3d>
              <a:camera prst="orthographicFront"/>
              <a:lightRig rig="flat" dir="t"/>
            </a:scene3d>
          </p:grpSpPr>
          <p:sp>
            <p:nvSpPr>
              <p:cNvPr id="47" name="Rectangle 46"/>
              <p:cNvSpPr/>
              <p:nvPr/>
            </p:nvSpPr>
            <p:spPr>
              <a:xfrm>
                <a:off x="1464119" y="44942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8" name="Rectangle 47"/>
              <p:cNvSpPr/>
              <p:nvPr/>
            </p:nvSpPr>
            <p:spPr>
              <a:xfrm>
                <a:off x="1464119" y="44942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P. Yan, Y. Jiao, A.R. </a:t>
                </a:r>
                <a:r>
                  <a:rPr lang="en-US" sz="400" err="1">
                    <a:ea typeface="Abadi MT Condensed Light" charset="0"/>
                    <a:cs typeface="Abadi MT Condensed Light" charset="0"/>
                  </a:rPr>
                  <a:t>Hurson</a:t>
                </a:r>
                <a:r>
                  <a:rPr lang="en-US" sz="400">
                    <a:ea typeface="Abadi MT Condensed Light" charset="0"/>
                    <a:cs typeface="Abadi MT Condensed Light" charset="0"/>
                  </a:rPr>
                  <a:t>, and T.E. Potok, “Semantic-based information retrieval of biomedical data,” In Proc. of the 21st Annual ACM Symposium on Applied Computing –Semantic-Based Resource Discovery, Retrieval and Composition (RDRC), pp.1700-1704, 2006.</a:t>
                </a:r>
              </a:p>
            </p:txBody>
          </p:sp>
        </p:grpSp>
        <p:grpSp>
          <p:nvGrpSpPr>
            <p:cNvPr id="79" name="Group 78"/>
            <p:cNvGrpSpPr/>
            <p:nvPr/>
          </p:nvGrpSpPr>
          <p:grpSpPr>
            <a:xfrm>
              <a:off x="3499900" y="1677672"/>
              <a:ext cx="916600" cy="549960"/>
              <a:chOff x="2472379" y="644510"/>
              <a:chExt cx="916600" cy="549960"/>
            </a:xfrm>
            <a:scene3d>
              <a:camera prst="orthographicFront"/>
              <a:lightRig rig="flat" dir="t"/>
            </a:scene3d>
          </p:grpSpPr>
          <p:sp>
            <p:nvSpPr>
              <p:cNvPr id="95" name="Rectangle 94"/>
              <p:cNvSpPr/>
              <p:nvPr/>
            </p:nvSpPr>
            <p:spPr>
              <a:xfrm>
                <a:off x="2472379" y="6445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6" name="Rectangle 95"/>
              <p:cNvSpPr/>
              <p:nvPr/>
            </p:nvSpPr>
            <p:spPr>
              <a:xfrm>
                <a:off x="2472379" y="6445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A.R. </a:t>
                </a:r>
                <a:r>
                  <a:rPr lang="en-US" sz="400" err="1">
                    <a:ea typeface="Abadi MT Condensed Light" charset="0"/>
                    <a:cs typeface="Abadi MT Condensed Light" charset="0"/>
                  </a:rPr>
                  <a:t>Hurson</a:t>
                </a:r>
                <a:r>
                  <a:rPr lang="en-US" sz="400">
                    <a:ea typeface="Abadi MT Condensed Light" charset="0"/>
                    <a:cs typeface="Abadi MT Condensed Light" charset="0"/>
                  </a:rPr>
                  <a:t>, E. Jean, M. </a:t>
                </a:r>
                <a:r>
                  <a:rPr lang="en-US" sz="400" err="1">
                    <a:ea typeface="Abadi MT Condensed Light" charset="0"/>
                    <a:cs typeface="Abadi MT Condensed Light" charset="0"/>
                  </a:rPr>
                  <a:t>Ongtang</a:t>
                </a:r>
                <a:r>
                  <a:rPr lang="en-US" sz="400">
                    <a:ea typeface="Abadi MT Condensed Light" charset="0"/>
                    <a:cs typeface="Abadi MT Condensed Light" charset="0"/>
                  </a:rPr>
                  <a:t>, X. Gao, Y. Jiao, and T. E. </a:t>
                </a:r>
                <a:r>
                  <a:rPr lang="en-US" sz="400" err="1">
                    <a:ea typeface="Abadi MT Condensed Light" charset="0"/>
                    <a:cs typeface="Abadi MT Condensed Light" charset="0"/>
                  </a:rPr>
                  <a:t>Potok</a:t>
                </a:r>
                <a:r>
                  <a:rPr lang="en-US" sz="400">
                    <a:ea typeface="Abadi MT Condensed Light" charset="0"/>
                    <a:cs typeface="Abadi MT Condensed Light" charset="0"/>
                  </a:rPr>
                  <a:t>, “Recent advances in mobile agent-oriented applications”. </a:t>
                </a:r>
                <a:r>
                  <a:rPr lang="en-US" sz="400" i="1">
                    <a:ea typeface="Abadi MT Condensed Light" charset="0"/>
                    <a:cs typeface="Abadi MT Condensed Light" charset="0"/>
                  </a:rPr>
                  <a:t>Mobile Intelligence: Mobile Computing and Computational Intelligence</a:t>
                </a:r>
                <a:r>
                  <a:rPr lang="en-US" sz="400">
                    <a:ea typeface="Abadi MT Condensed Light" charset="0"/>
                    <a:cs typeface="Abadi MT Condensed Light" charset="0"/>
                  </a:rPr>
                  <a:t>, John Wiley &amp; Sons, 2009.</a:t>
                </a:r>
              </a:p>
            </p:txBody>
          </p:sp>
        </p:grpSp>
        <p:grpSp>
          <p:nvGrpSpPr>
            <p:cNvPr id="80" name="Group 79"/>
            <p:cNvGrpSpPr/>
            <p:nvPr/>
          </p:nvGrpSpPr>
          <p:grpSpPr>
            <a:xfrm>
              <a:off x="3499900" y="2319292"/>
              <a:ext cx="916600" cy="549960"/>
              <a:chOff x="2472379" y="1286130"/>
              <a:chExt cx="916600" cy="549960"/>
            </a:xfrm>
            <a:scene3d>
              <a:camera prst="orthographicFront"/>
              <a:lightRig rig="flat" dir="t"/>
            </a:scene3d>
          </p:grpSpPr>
          <p:sp>
            <p:nvSpPr>
              <p:cNvPr id="93" name="Rectangle 92"/>
              <p:cNvSpPr/>
              <p:nvPr/>
            </p:nvSpPr>
            <p:spPr>
              <a:xfrm>
                <a:off x="2472379" y="12861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4" name="Rectangle 93"/>
              <p:cNvSpPr/>
              <p:nvPr/>
            </p:nvSpPr>
            <p:spPr>
              <a:xfrm>
                <a:off x="2472379" y="12861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B. G. Sumpter, R. K. Vasudevan, T. Potok, and S. V. Kalinin, “A bridge for accelerating materials by design,” npj Comput. Mater. 1, 15008, 2015.</a:t>
                </a:r>
              </a:p>
            </p:txBody>
          </p:sp>
        </p:grpSp>
        <p:grpSp>
          <p:nvGrpSpPr>
            <p:cNvPr id="82" name="Group 81"/>
            <p:cNvGrpSpPr/>
            <p:nvPr/>
          </p:nvGrpSpPr>
          <p:grpSpPr>
            <a:xfrm>
              <a:off x="3499900" y="2960912"/>
              <a:ext cx="916600" cy="549960"/>
              <a:chOff x="2472379" y="1927750"/>
              <a:chExt cx="916600" cy="549960"/>
            </a:xfrm>
            <a:scene3d>
              <a:camera prst="orthographicFront"/>
              <a:lightRig rig="flat" dir="t"/>
            </a:scene3d>
          </p:grpSpPr>
          <p:sp>
            <p:nvSpPr>
              <p:cNvPr id="91" name="Rectangle 90"/>
              <p:cNvSpPr/>
              <p:nvPr/>
            </p:nvSpPr>
            <p:spPr>
              <a:xfrm>
                <a:off x="2472379" y="192775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2" name="Rectangle 91"/>
              <p:cNvSpPr/>
              <p:nvPr/>
            </p:nvSpPr>
            <p:spPr>
              <a:xfrm>
                <a:off x="2472379" y="192775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R. Patton, T. Potok and B. Worley, “Discovery &amp; Refinement of Scientific Information via a Recommender System”,  The Second International Conference on Advanced Communications and Computation, 2012, 31–35. </a:t>
                </a:r>
              </a:p>
            </p:txBody>
          </p:sp>
        </p:grpSp>
        <p:grpSp>
          <p:nvGrpSpPr>
            <p:cNvPr id="83" name="Group 82"/>
            <p:cNvGrpSpPr/>
            <p:nvPr/>
          </p:nvGrpSpPr>
          <p:grpSpPr>
            <a:xfrm>
              <a:off x="3499900" y="3602532"/>
              <a:ext cx="916600" cy="549960"/>
              <a:chOff x="2472379" y="2569370"/>
              <a:chExt cx="916600" cy="549960"/>
            </a:xfrm>
            <a:scene3d>
              <a:camera prst="orthographicFront"/>
              <a:lightRig rig="flat" dir="t"/>
            </a:scene3d>
          </p:grpSpPr>
          <p:sp>
            <p:nvSpPr>
              <p:cNvPr id="88" name="Rectangle 87"/>
              <p:cNvSpPr/>
              <p:nvPr/>
            </p:nvSpPr>
            <p:spPr>
              <a:xfrm>
                <a:off x="2472379" y="256937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0" name="Rectangle 89"/>
              <p:cNvSpPr/>
              <p:nvPr/>
            </p:nvSpPr>
            <p:spPr>
              <a:xfrm>
                <a:off x="2472379" y="256937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Zhang, F. Mueller, X. Cui, T. E. Potok, “A Programming Model for Massive Data Parallelism with Data Dependencies”, The Eighteenth International Conference on Parallel Architectures and Compilation Techniques (PACT), September, 2009, Raleigh, NC, USA</a:t>
                </a:r>
              </a:p>
            </p:txBody>
          </p:sp>
        </p:grpSp>
        <p:grpSp>
          <p:nvGrpSpPr>
            <p:cNvPr id="84" name="Group 83"/>
            <p:cNvGrpSpPr/>
            <p:nvPr/>
          </p:nvGrpSpPr>
          <p:grpSpPr>
            <a:xfrm>
              <a:off x="3499900" y="4244152"/>
              <a:ext cx="916600" cy="549960"/>
              <a:chOff x="2472379" y="3210990"/>
              <a:chExt cx="916600" cy="549960"/>
            </a:xfrm>
            <a:scene3d>
              <a:camera prst="orthographicFront"/>
              <a:lightRig rig="flat" dir="t"/>
            </a:scene3d>
          </p:grpSpPr>
          <p:sp>
            <p:nvSpPr>
              <p:cNvPr id="85" name="Rectangle 84"/>
              <p:cNvSpPr/>
              <p:nvPr/>
            </p:nvSpPr>
            <p:spPr>
              <a:xfrm>
                <a:off x="2472379" y="321099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7" name="Rectangle 86"/>
              <p:cNvSpPr/>
              <p:nvPr/>
            </p:nvSpPr>
            <p:spPr>
              <a:xfrm>
                <a:off x="2472379" y="321099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J. M. Beaver, J. St. Charles, and T. E. Potok, “Dimensionality Reduction for High Dimensional Particle Swarm Clustering,” Proceedings of the IEEE Swarm Intelligence Symposium, September, 2008, St. Louis, USA</a:t>
                </a:r>
              </a:p>
            </p:txBody>
          </p:sp>
        </p:grpSp>
        <p:grpSp>
          <p:nvGrpSpPr>
            <p:cNvPr id="97" name="Group 96"/>
            <p:cNvGrpSpPr/>
            <p:nvPr/>
          </p:nvGrpSpPr>
          <p:grpSpPr>
            <a:xfrm>
              <a:off x="2521859" y="2015772"/>
              <a:ext cx="916600" cy="549960"/>
              <a:chOff x="4488900" y="644510"/>
              <a:chExt cx="916600" cy="549960"/>
            </a:xfrm>
            <a:scene3d>
              <a:camera prst="orthographicFront"/>
              <a:lightRig rig="flat" dir="t"/>
            </a:scene3d>
          </p:grpSpPr>
          <p:sp>
            <p:nvSpPr>
              <p:cNvPr id="108" name="Rectangle 107"/>
              <p:cNvSpPr/>
              <p:nvPr/>
            </p:nvSpPr>
            <p:spPr>
              <a:xfrm>
                <a:off x="4488900" y="6445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9" name="Rectangle 108"/>
              <p:cNvSpPr/>
              <p:nvPr/>
            </p:nvSpPr>
            <p:spPr>
              <a:xfrm>
                <a:off x="4488900" y="6445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and T. Potok, “Swarm Intelligence in Document Clustering”, book chapter in </a:t>
                </a:r>
                <a:r>
                  <a:rPr lang="en-US" sz="400" i="1">
                    <a:ea typeface="Abadi MT Condensed Light" charset="0"/>
                    <a:cs typeface="Abadi MT Condensed Light" charset="0"/>
                  </a:rPr>
                  <a:t>Handbook of Research on Text and Web Mining Technologies,</a:t>
                </a:r>
                <a:r>
                  <a:rPr lang="en-US" sz="400">
                    <a:ea typeface="Abadi MT Condensed Light" charset="0"/>
                    <a:cs typeface="Abadi MT Condensed Light" charset="0"/>
                  </a:rPr>
                  <a:t> Idea Group Inc. 2008, USA.</a:t>
                </a:r>
              </a:p>
            </p:txBody>
          </p:sp>
        </p:grpSp>
        <p:grpSp>
          <p:nvGrpSpPr>
            <p:cNvPr id="98" name="Group 97"/>
            <p:cNvGrpSpPr/>
            <p:nvPr/>
          </p:nvGrpSpPr>
          <p:grpSpPr>
            <a:xfrm>
              <a:off x="2521859" y="2657392"/>
              <a:ext cx="916600" cy="549960"/>
              <a:chOff x="4488900" y="1286130"/>
              <a:chExt cx="916600" cy="549960"/>
            </a:xfrm>
            <a:scene3d>
              <a:camera prst="orthographicFront"/>
              <a:lightRig rig="flat" dir="t"/>
            </a:scene3d>
          </p:grpSpPr>
          <p:sp>
            <p:nvSpPr>
              <p:cNvPr id="105" name="Rectangle 104"/>
              <p:cNvSpPr/>
              <p:nvPr/>
            </p:nvSpPr>
            <p:spPr>
              <a:xfrm>
                <a:off x="4488900" y="12861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7" name="Rectangle 106"/>
              <p:cNvSpPr/>
              <p:nvPr/>
            </p:nvSpPr>
            <p:spPr>
              <a:xfrm>
                <a:off x="4488900" y="12861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Zhang, F. Mueller, X. Cui, and T. E. Potok, “Data-Intensive Document Clustering on GPU Clusters”, Accepted for </a:t>
                </a:r>
                <a:r>
                  <a:rPr lang="en-US" sz="400" i="1">
                    <a:ea typeface="Abadi MT Condensed Light" charset="0"/>
                    <a:cs typeface="Abadi MT Condensed Light" charset="0"/>
                  </a:rPr>
                  <a:t>Journal of Parallel and Distributed Computing</a:t>
                </a:r>
                <a:r>
                  <a:rPr lang="en-US" sz="400">
                    <a:ea typeface="Abadi MT Condensed Light" charset="0"/>
                    <a:cs typeface="Abadi MT Condensed Light" charset="0"/>
                  </a:rPr>
                  <a:t>, 2010</a:t>
                </a:r>
              </a:p>
            </p:txBody>
          </p:sp>
        </p:grpSp>
        <p:grpSp>
          <p:nvGrpSpPr>
            <p:cNvPr id="99" name="Group 98"/>
            <p:cNvGrpSpPr/>
            <p:nvPr/>
          </p:nvGrpSpPr>
          <p:grpSpPr>
            <a:xfrm>
              <a:off x="2521859" y="3299012"/>
              <a:ext cx="916600" cy="549960"/>
              <a:chOff x="4488900" y="1927750"/>
              <a:chExt cx="916600" cy="549960"/>
            </a:xfrm>
            <a:scene3d>
              <a:camera prst="orthographicFront"/>
              <a:lightRig rig="flat" dir="t"/>
            </a:scene3d>
          </p:grpSpPr>
          <p:sp>
            <p:nvSpPr>
              <p:cNvPr id="103" name="Rectangle 102"/>
              <p:cNvSpPr/>
              <p:nvPr/>
            </p:nvSpPr>
            <p:spPr>
              <a:xfrm>
                <a:off x="4488900" y="192775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4" name="Rectangle 103"/>
              <p:cNvSpPr/>
              <p:nvPr/>
            </p:nvSpPr>
            <p:spPr>
              <a:xfrm>
                <a:off x="4488900" y="192775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R. M. Patton, B. G. Beckerman, T. E. Potok, and J. N. Treadwell, “Genetic Algorithm for Analysis of Abdominal Aortic Aneurysms in Radiology Reports”, Genetic and Evolutionary Computation Conference, July 2010.</a:t>
                </a:r>
              </a:p>
            </p:txBody>
          </p:sp>
        </p:grpSp>
        <p:grpSp>
          <p:nvGrpSpPr>
            <p:cNvPr id="100" name="Group 99"/>
            <p:cNvGrpSpPr/>
            <p:nvPr/>
          </p:nvGrpSpPr>
          <p:grpSpPr>
            <a:xfrm>
              <a:off x="2521859" y="3940632"/>
              <a:ext cx="916600" cy="549960"/>
              <a:chOff x="4488900" y="2569370"/>
              <a:chExt cx="916600" cy="549960"/>
            </a:xfrm>
            <a:scene3d>
              <a:camera prst="orthographicFront"/>
              <a:lightRig rig="flat" dir="t"/>
            </a:scene3d>
          </p:grpSpPr>
          <p:sp>
            <p:nvSpPr>
              <p:cNvPr id="101" name="Rectangle 100"/>
              <p:cNvSpPr/>
              <p:nvPr/>
            </p:nvSpPr>
            <p:spPr>
              <a:xfrm>
                <a:off x="4488900" y="256937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2" name="Rectangle 101"/>
              <p:cNvSpPr/>
              <p:nvPr/>
            </p:nvSpPr>
            <p:spPr>
              <a:xfrm>
                <a:off x="4488900" y="256937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R. M. Patton, J. N. Treadwell, R. A. Kerekes, and T. E. Potok, “Discovery, Analysis, and Characteristics of Event Impacts”, The 11th International Conference on Information Fusion, July 2008.</a:t>
                </a:r>
              </a:p>
            </p:txBody>
          </p:sp>
        </p:grpSp>
        <p:grpSp>
          <p:nvGrpSpPr>
            <p:cNvPr id="110" name="Group 109"/>
            <p:cNvGrpSpPr/>
            <p:nvPr/>
          </p:nvGrpSpPr>
          <p:grpSpPr>
            <a:xfrm>
              <a:off x="1534782" y="2385217"/>
              <a:ext cx="916600" cy="549960"/>
              <a:chOff x="7513680" y="644510"/>
              <a:chExt cx="916600" cy="549960"/>
            </a:xfrm>
            <a:scene3d>
              <a:camera prst="orthographicFront"/>
              <a:lightRig rig="flat" dir="t"/>
            </a:scene3d>
          </p:grpSpPr>
          <p:sp>
            <p:nvSpPr>
              <p:cNvPr id="120" name="Rectangle 119"/>
              <p:cNvSpPr/>
              <p:nvPr/>
            </p:nvSpPr>
            <p:spPr>
              <a:xfrm>
                <a:off x="7513680" y="64451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1" name="Rectangle 120"/>
              <p:cNvSpPr/>
              <p:nvPr/>
            </p:nvSpPr>
            <p:spPr>
              <a:xfrm>
                <a:off x="7513680" y="64451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J. S. Charles, T. E. Potok, R. M. Patton, and X. Cui, “Flocking-based Document Clustering on the Graphics Processing Unit,” book chapter in Springer’s Studies in Computational Intelligence (SCI), Proceedings of 2nd Workshop on Nature Inspired Cooperative Strategies for Optimization, November, 2007</a:t>
                </a:r>
              </a:p>
            </p:txBody>
          </p:sp>
        </p:grpSp>
        <p:grpSp>
          <p:nvGrpSpPr>
            <p:cNvPr id="111" name="Group 110"/>
            <p:cNvGrpSpPr/>
            <p:nvPr/>
          </p:nvGrpSpPr>
          <p:grpSpPr>
            <a:xfrm>
              <a:off x="1534782" y="3026837"/>
              <a:ext cx="916600" cy="549960"/>
              <a:chOff x="7513680" y="1286130"/>
              <a:chExt cx="916600" cy="549960"/>
            </a:xfrm>
            <a:scene3d>
              <a:camera prst="orthographicFront"/>
              <a:lightRig rig="flat" dir="t"/>
            </a:scene3d>
          </p:grpSpPr>
          <p:sp>
            <p:nvSpPr>
              <p:cNvPr id="115" name="Rectangle 114"/>
              <p:cNvSpPr/>
              <p:nvPr/>
            </p:nvSpPr>
            <p:spPr>
              <a:xfrm>
                <a:off x="7513680" y="128613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9" name="Rectangle 118"/>
              <p:cNvSpPr/>
              <p:nvPr/>
            </p:nvSpPr>
            <p:spPr>
              <a:xfrm>
                <a:off x="7513680" y="128613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X. Cui and T. E. Potok, “A Bio-inspired Clustering Approach for Dynamic Document Distributed Analysis”, </a:t>
                </a:r>
                <a:r>
                  <a:rPr lang="en-US" sz="400" i="1">
                    <a:ea typeface="Abadi MT Condensed Light" charset="0"/>
                    <a:cs typeface="Abadi MT Condensed Light" charset="0"/>
                  </a:rPr>
                  <a:t>International Journal of Computational Intelligence Theory and Practice, 2006, ISSN: 0973-5267.</a:t>
                </a:r>
                <a:endParaRPr lang="en-US" sz="400">
                  <a:ea typeface="Abadi MT Condensed Light" charset="0"/>
                  <a:cs typeface="Abadi MT Condensed Light" charset="0"/>
                </a:endParaRPr>
              </a:p>
            </p:txBody>
          </p:sp>
        </p:grpSp>
        <p:grpSp>
          <p:nvGrpSpPr>
            <p:cNvPr id="112" name="Group 111"/>
            <p:cNvGrpSpPr/>
            <p:nvPr/>
          </p:nvGrpSpPr>
          <p:grpSpPr>
            <a:xfrm>
              <a:off x="1534782" y="3668457"/>
              <a:ext cx="916600" cy="549960"/>
              <a:chOff x="7513680" y="1927750"/>
              <a:chExt cx="916600" cy="549960"/>
            </a:xfrm>
            <a:scene3d>
              <a:camera prst="orthographicFront"/>
              <a:lightRig rig="flat" dir="t"/>
            </a:scene3d>
          </p:grpSpPr>
          <p:sp>
            <p:nvSpPr>
              <p:cNvPr id="113" name="Rectangle 112"/>
              <p:cNvSpPr/>
              <p:nvPr/>
            </p:nvSpPr>
            <p:spPr>
              <a:xfrm>
                <a:off x="7513680" y="1927750"/>
                <a:ext cx="916600" cy="549960"/>
              </a:xfrm>
              <a:prstGeom prst="rect">
                <a:avLst/>
              </a:prstGeom>
              <a:sp3d prstMaterial="dkEdge">
                <a:bevelT w="8200" h="38100"/>
              </a:sp3d>
            </p:spPr>
            <p:style>
              <a:lnRef idx="0">
                <a:schemeClr val="dk1">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4" name="Rectangle 113"/>
              <p:cNvSpPr/>
              <p:nvPr/>
            </p:nvSpPr>
            <p:spPr>
              <a:xfrm>
                <a:off x="7513680" y="1927750"/>
                <a:ext cx="916600" cy="54996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051" tIns="19051" rIns="19051" bIns="19051" numCol="1" spcCol="1270" anchor="ctr" anchorCtr="0">
                <a:noAutofit/>
              </a:bodyPr>
              <a:lstStyle/>
              <a:p>
                <a:pPr algn="ctr" defTabSz="222245">
                  <a:lnSpc>
                    <a:spcPct val="90000"/>
                  </a:lnSpc>
                  <a:spcAft>
                    <a:spcPct val="35000"/>
                  </a:spcAft>
                </a:pPr>
                <a:r>
                  <a:rPr lang="en-US" sz="400">
                    <a:ea typeface="Abadi MT Condensed Light" charset="0"/>
                    <a:cs typeface="Abadi MT Condensed Light" charset="0"/>
                  </a:rPr>
                  <a:t>Y. Zhang, F. Mueller, X. Cui, and T. E. Potok, “ScalaExtrap: Trace-Based Communication Extrapolation for SPMD Programs”, accepted to Parallel Architectures and Compilation Techniques (PACT), Vienna, Austria, 2010</a:t>
                </a:r>
              </a:p>
            </p:txBody>
          </p:sp>
        </p:grpSp>
        <p:sp>
          <p:nvSpPr>
            <p:cNvPr id="122" name="TextBox 121"/>
            <p:cNvSpPr txBox="1"/>
            <p:nvPr/>
          </p:nvSpPr>
          <p:spPr>
            <a:xfrm>
              <a:off x="5357107" y="714003"/>
              <a:ext cx="1223301" cy="352963"/>
            </a:xfrm>
            <a:prstGeom prst="rect">
              <a:avLst/>
            </a:prstGeom>
            <a:noFill/>
          </p:spPr>
          <p:txBody>
            <a:bodyPr wrap="square" rtlCol="0">
              <a:spAutoFit/>
            </a:bodyPr>
            <a:lstStyle/>
            <a:p>
              <a:pPr algn="ctr">
                <a:lnSpc>
                  <a:spcPct val="90000"/>
                </a:lnSpc>
              </a:pPr>
              <a:r>
                <a:rPr lang="en-US" sz="1200" b="1" dirty="0">
                  <a:latin typeface="+mn-lt"/>
                  <a:ea typeface="Calibri" charset="0"/>
                  <a:cs typeface="Calibri" charset="0"/>
                </a:rPr>
                <a:t>Generative AI</a:t>
              </a:r>
            </a:p>
          </p:txBody>
        </p:sp>
        <p:sp>
          <p:nvSpPr>
            <p:cNvPr id="123" name="Rectangle 122"/>
            <p:cNvSpPr/>
            <p:nvPr/>
          </p:nvSpPr>
          <p:spPr bwMode="auto">
            <a:xfrm>
              <a:off x="6721475" y="853233"/>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defRPr/>
              </a:pPr>
              <a:r>
                <a:rPr lang="en-US" sz="1400" dirty="0">
                  <a:solidFill>
                    <a:srgbClr val="000000"/>
                  </a:solidFill>
                  <a:ea typeface="Calibri" charset="0"/>
                  <a:cs typeface="Calibri" charset="0"/>
                </a:rPr>
                <a:t>Neuromorphic Computing</a:t>
              </a:r>
            </a:p>
          </p:txBody>
        </p:sp>
        <p:sp>
          <p:nvSpPr>
            <p:cNvPr id="125" name="Rectangle 124"/>
            <p:cNvSpPr/>
            <p:nvPr/>
          </p:nvSpPr>
          <p:spPr>
            <a:xfrm>
              <a:off x="6721476" y="2540359"/>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defRPr/>
              </a:pPr>
              <a:r>
                <a:rPr lang="en-US" sz="1400" dirty="0">
                  <a:solidFill>
                    <a:srgbClr val="000000"/>
                  </a:solidFill>
                  <a:ea typeface="Calibri" charset="0"/>
                  <a:cs typeface="Calibri" charset="0"/>
                </a:rPr>
                <a:t>Evolutionary Algorithms</a:t>
              </a:r>
            </a:p>
          </p:txBody>
        </p:sp>
        <p:sp>
          <p:nvSpPr>
            <p:cNvPr id="126" name="Rectangle 125"/>
            <p:cNvSpPr/>
            <p:nvPr/>
          </p:nvSpPr>
          <p:spPr>
            <a:xfrm>
              <a:off x="6721476" y="3383921"/>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rmAutofit/>
            </a:bodyPr>
            <a:lstStyle/>
            <a:p>
              <a:pPr algn="ctr">
                <a:defRPr/>
              </a:pPr>
              <a:r>
                <a:rPr lang="en-US" sz="1400" dirty="0">
                  <a:solidFill>
                    <a:srgbClr val="000000"/>
                  </a:solidFill>
                  <a:ea typeface="Calibri" charset="0"/>
                  <a:cs typeface="Calibri" charset="0"/>
                </a:rPr>
                <a:t>Graph Neural Networks</a:t>
              </a:r>
            </a:p>
          </p:txBody>
        </p:sp>
        <p:sp>
          <p:nvSpPr>
            <p:cNvPr id="128" name="Rectangle 127"/>
            <p:cNvSpPr/>
            <p:nvPr/>
          </p:nvSpPr>
          <p:spPr>
            <a:xfrm>
              <a:off x="6721476" y="4227484"/>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rmAutofit lnSpcReduction="10000"/>
            </a:bodyPr>
            <a:lstStyle/>
            <a:p>
              <a:pPr algn="ctr">
                <a:defRPr/>
              </a:pPr>
              <a:r>
                <a:rPr lang="en-US" sz="1400">
                  <a:solidFill>
                    <a:srgbClr val="000000"/>
                  </a:solidFill>
                  <a:ea typeface="Calibri" charset="0"/>
                  <a:cs typeface="Calibri" charset="0"/>
                </a:rPr>
                <a:t>Publication </a:t>
              </a:r>
            </a:p>
            <a:p>
              <a:pPr algn="ctr">
                <a:defRPr/>
              </a:pPr>
              <a:r>
                <a:rPr lang="en-US" sz="1400">
                  <a:solidFill>
                    <a:srgbClr val="000000"/>
                  </a:solidFill>
                  <a:ea typeface="Calibri" charset="0"/>
                  <a:cs typeface="Calibri" charset="0"/>
                </a:rPr>
                <a:t>Mining</a:t>
              </a:r>
            </a:p>
          </p:txBody>
        </p:sp>
        <p:sp>
          <p:nvSpPr>
            <p:cNvPr id="129" name="Rectangle 128"/>
            <p:cNvSpPr/>
            <p:nvPr/>
          </p:nvSpPr>
          <p:spPr>
            <a:xfrm>
              <a:off x="6721475" y="5071044"/>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rmAutofit lnSpcReduction="10000"/>
            </a:bodyPr>
            <a:lstStyle/>
            <a:p>
              <a:pPr algn="ctr">
                <a:defRPr/>
              </a:pPr>
              <a:r>
                <a:rPr lang="en-US" sz="1400" dirty="0">
                  <a:solidFill>
                    <a:srgbClr val="000000"/>
                  </a:solidFill>
                  <a:ea typeface="Calibri" charset="0"/>
                  <a:cs typeface="Calibri" charset="0"/>
                </a:rPr>
                <a:t>Quantum Machine Learning</a:t>
              </a:r>
            </a:p>
          </p:txBody>
        </p:sp>
        <p:sp>
          <p:nvSpPr>
            <p:cNvPr id="130" name="Rectangle 129"/>
            <p:cNvSpPr/>
            <p:nvPr/>
          </p:nvSpPr>
          <p:spPr>
            <a:xfrm>
              <a:off x="6721476" y="1696796"/>
              <a:ext cx="1785789" cy="698536"/>
            </a:xfrm>
            <a:prstGeom prst="rect">
              <a:avLst/>
            </a:prstGeom>
            <a:solidFill>
              <a:schemeClr val="tx2">
                <a:lumMod val="60000"/>
                <a:lumOff val="40000"/>
              </a:schemeClr>
            </a:solidFill>
            <a:ln w="3175">
              <a:solidFill>
                <a:schemeClr val="tx1">
                  <a:lumMod val="50000"/>
                  <a:lumOff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nchor="ctr">
              <a:noAutofit/>
            </a:bodyPr>
            <a:lstStyle/>
            <a:p>
              <a:pPr algn="ctr">
                <a:defRPr/>
              </a:pPr>
              <a:r>
                <a:rPr lang="en-US" sz="1400" dirty="0">
                  <a:solidFill>
                    <a:srgbClr val="000000"/>
                  </a:solidFill>
                  <a:ea typeface="Calibri" charset="0"/>
                  <a:cs typeface="Calibri" charset="0"/>
                </a:rPr>
                <a:t>Knowledge Graphs</a:t>
              </a:r>
            </a:p>
          </p:txBody>
        </p:sp>
      </p:grpSp>
      <p:graphicFrame>
        <p:nvGraphicFramePr>
          <p:cNvPr id="106" name="Diagram 105"/>
          <p:cNvGraphicFramePr/>
          <p:nvPr/>
        </p:nvGraphicFramePr>
        <p:xfrm>
          <a:off x="1172261" y="5143230"/>
          <a:ext cx="10586788" cy="7455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6" name="TextBox 115">
            <a:extLst>
              <a:ext uri="{FF2B5EF4-FFF2-40B4-BE49-F238E27FC236}">
                <a16:creationId xmlns:a16="http://schemas.microsoft.com/office/drawing/2014/main" id="{B002BACD-9074-B84A-B165-AB84EBF3D102}"/>
              </a:ext>
            </a:extLst>
          </p:cNvPr>
          <p:cNvSpPr txBox="1"/>
          <p:nvPr/>
        </p:nvSpPr>
        <p:spPr>
          <a:xfrm>
            <a:off x="5329896" y="5865713"/>
            <a:ext cx="1386385" cy="757130"/>
          </a:xfrm>
          <a:prstGeom prst="rect">
            <a:avLst/>
          </a:prstGeom>
          <a:noFill/>
        </p:spPr>
        <p:txBody>
          <a:bodyPr wrap="square" rtlCol="0">
            <a:spAutoFit/>
          </a:bodyPr>
          <a:lstStyle/>
          <a:p>
            <a:pPr algn="ctr">
              <a:lnSpc>
                <a:spcPct val="90000"/>
              </a:lnSpc>
            </a:pPr>
            <a:r>
              <a:rPr lang="en-US" sz="1200" dirty="0">
                <a:latin typeface="+mn-lt"/>
                <a:ea typeface="Arial" charset="0"/>
              </a:rPr>
              <a:t>2018 </a:t>
            </a:r>
            <a:r>
              <a:rPr lang="en-US" sz="1200" dirty="0">
                <a:solidFill>
                  <a:schemeClr val="accent4">
                    <a:lumMod val="75000"/>
                  </a:schemeClr>
                </a:solidFill>
                <a:latin typeface="+mn-lt"/>
                <a:ea typeface="Arial" charset="0"/>
              </a:rPr>
              <a:t>Gordon</a:t>
            </a:r>
          </a:p>
          <a:p>
            <a:pPr algn="ctr">
              <a:lnSpc>
                <a:spcPct val="90000"/>
              </a:lnSpc>
            </a:pPr>
            <a:r>
              <a:rPr lang="en-US" sz="1200" dirty="0">
                <a:solidFill>
                  <a:schemeClr val="accent4">
                    <a:lumMod val="75000"/>
                  </a:schemeClr>
                </a:solidFill>
                <a:latin typeface="+mn-lt"/>
                <a:ea typeface="Arial" charset="0"/>
              </a:rPr>
              <a:t>Bell Finalists</a:t>
            </a:r>
          </a:p>
          <a:p>
            <a:pPr algn="ctr">
              <a:lnSpc>
                <a:spcPct val="90000"/>
              </a:lnSpc>
            </a:pPr>
            <a:r>
              <a:rPr lang="en-US" sz="1200" dirty="0">
                <a:solidFill>
                  <a:schemeClr val="accent4">
                    <a:lumMod val="75000"/>
                  </a:schemeClr>
                </a:solidFill>
                <a:latin typeface="+mn-lt"/>
                <a:ea typeface="Arial" charset="0"/>
              </a:rPr>
              <a:t>R&amp;D 100</a:t>
            </a:r>
          </a:p>
          <a:p>
            <a:pPr algn="ctr">
              <a:lnSpc>
                <a:spcPct val="90000"/>
              </a:lnSpc>
            </a:pPr>
            <a:r>
              <a:rPr lang="en-US" sz="1200" b="1" dirty="0">
                <a:latin typeface="+mn-lt"/>
                <a:ea typeface="Arial" charset="0"/>
              </a:rPr>
              <a:t>MENNDL</a:t>
            </a:r>
          </a:p>
        </p:txBody>
      </p:sp>
      <p:sp>
        <p:nvSpPr>
          <p:cNvPr id="150" name="TextBox 149">
            <a:extLst>
              <a:ext uri="{FF2B5EF4-FFF2-40B4-BE49-F238E27FC236}">
                <a16:creationId xmlns:a16="http://schemas.microsoft.com/office/drawing/2014/main" id="{622F3C0F-4B79-2340-9468-1C4C1AAA9D48}"/>
              </a:ext>
            </a:extLst>
          </p:cNvPr>
          <p:cNvSpPr txBox="1"/>
          <p:nvPr/>
        </p:nvSpPr>
        <p:spPr>
          <a:xfrm>
            <a:off x="6521836" y="5855403"/>
            <a:ext cx="1386385" cy="757130"/>
          </a:xfrm>
          <a:prstGeom prst="rect">
            <a:avLst/>
          </a:prstGeom>
          <a:noFill/>
        </p:spPr>
        <p:txBody>
          <a:bodyPr wrap="square" rtlCol="0">
            <a:spAutoFit/>
          </a:bodyPr>
          <a:lstStyle/>
          <a:p>
            <a:pPr algn="ctr">
              <a:lnSpc>
                <a:spcPct val="90000"/>
              </a:lnSpc>
            </a:pPr>
            <a:r>
              <a:rPr lang="en-US" sz="1200" dirty="0">
                <a:latin typeface="+mn-lt"/>
                <a:ea typeface="Arial" charset="0"/>
              </a:rPr>
              <a:t>2020 </a:t>
            </a:r>
            <a:r>
              <a:rPr lang="en-US" sz="1200" dirty="0">
                <a:solidFill>
                  <a:schemeClr val="accent4">
                    <a:lumMod val="75000"/>
                  </a:schemeClr>
                </a:solidFill>
                <a:latin typeface="+mn-lt"/>
                <a:ea typeface="Arial" charset="0"/>
              </a:rPr>
              <a:t>Gordon</a:t>
            </a:r>
          </a:p>
          <a:p>
            <a:pPr algn="ctr">
              <a:lnSpc>
                <a:spcPct val="90000"/>
              </a:lnSpc>
            </a:pPr>
            <a:r>
              <a:rPr lang="en-US" sz="1200" dirty="0">
                <a:solidFill>
                  <a:schemeClr val="accent4">
                    <a:lumMod val="75000"/>
                  </a:schemeClr>
                </a:solidFill>
                <a:latin typeface="+mn-lt"/>
                <a:ea typeface="Arial" charset="0"/>
              </a:rPr>
              <a:t>Bell  R&amp;D100 Finalists</a:t>
            </a:r>
          </a:p>
          <a:p>
            <a:pPr algn="ctr">
              <a:lnSpc>
                <a:spcPct val="90000"/>
              </a:lnSpc>
            </a:pPr>
            <a:r>
              <a:rPr lang="en-US" sz="1200" b="1" dirty="0">
                <a:latin typeface="+mn-lt"/>
                <a:ea typeface="Arial" charset="0"/>
              </a:rPr>
              <a:t>SNAPSHOT</a:t>
            </a:r>
          </a:p>
        </p:txBody>
      </p:sp>
      <p:pic>
        <p:nvPicPr>
          <p:cNvPr id="118" name="Picture 117">
            <a:extLst>
              <a:ext uri="{FF2B5EF4-FFF2-40B4-BE49-F238E27FC236}">
                <a16:creationId xmlns:a16="http://schemas.microsoft.com/office/drawing/2014/main" id="{00D0F834-E920-B542-9144-DEB946459C8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465655" y="633794"/>
            <a:ext cx="428859" cy="428858"/>
          </a:xfrm>
          <a:prstGeom prst="rect">
            <a:avLst/>
          </a:prstGeom>
        </p:spPr>
      </p:pic>
      <p:pic>
        <p:nvPicPr>
          <p:cNvPr id="131" name="Picture 130">
            <a:extLst>
              <a:ext uri="{FF2B5EF4-FFF2-40B4-BE49-F238E27FC236}">
                <a16:creationId xmlns:a16="http://schemas.microsoft.com/office/drawing/2014/main" id="{9581CC0B-0341-0247-9B10-681D06C3E20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123197" y="633794"/>
            <a:ext cx="416007" cy="428486"/>
          </a:xfrm>
          <a:prstGeom prst="rect">
            <a:avLst/>
          </a:prstGeom>
        </p:spPr>
      </p:pic>
      <p:pic>
        <p:nvPicPr>
          <p:cNvPr id="132" name="Picture 131">
            <a:extLst>
              <a:ext uri="{FF2B5EF4-FFF2-40B4-BE49-F238E27FC236}">
                <a16:creationId xmlns:a16="http://schemas.microsoft.com/office/drawing/2014/main" id="{DE212412-F2BA-6443-9EEE-1FD0A95EC681}"/>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830431" y="633794"/>
            <a:ext cx="420683" cy="426290"/>
          </a:xfrm>
          <a:prstGeom prst="rect">
            <a:avLst/>
          </a:prstGeom>
        </p:spPr>
      </p:pic>
      <p:pic>
        <p:nvPicPr>
          <p:cNvPr id="133" name="Picture 132">
            <a:extLst>
              <a:ext uri="{FF2B5EF4-FFF2-40B4-BE49-F238E27FC236}">
                <a16:creationId xmlns:a16="http://schemas.microsoft.com/office/drawing/2014/main" id="{A24583D8-B723-844A-84E7-C89D82ED5A2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687583" y="633794"/>
            <a:ext cx="422567" cy="427638"/>
          </a:xfrm>
          <a:prstGeom prst="rect">
            <a:avLst/>
          </a:prstGeom>
        </p:spPr>
      </p:pic>
      <p:pic>
        <p:nvPicPr>
          <p:cNvPr id="134" name="Picture 133">
            <a:extLst>
              <a:ext uri="{FF2B5EF4-FFF2-40B4-BE49-F238E27FC236}">
                <a16:creationId xmlns:a16="http://schemas.microsoft.com/office/drawing/2014/main" id="{E3019482-3FD6-BF46-B47A-F296240AF94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258529" y="633794"/>
            <a:ext cx="423523" cy="423522"/>
          </a:xfrm>
          <a:prstGeom prst="rect">
            <a:avLst/>
          </a:prstGeom>
        </p:spPr>
      </p:pic>
      <p:pic>
        <p:nvPicPr>
          <p:cNvPr id="135" name="Picture 134">
            <a:extLst>
              <a:ext uri="{FF2B5EF4-FFF2-40B4-BE49-F238E27FC236}">
                <a16:creationId xmlns:a16="http://schemas.microsoft.com/office/drawing/2014/main" id="{12A0566E-DDC7-3F4F-8075-7B2B9569579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891749" y="633794"/>
            <a:ext cx="425527" cy="425526"/>
          </a:xfrm>
          <a:prstGeom prst="rect">
            <a:avLst/>
          </a:prstGeom>
        </p:spPr>
      </p:pic>
      <p:pic>
        <p:nvPicPr>
          <p:cNvPr id="136" name="Picture 135">
            <a:extLst>
              <a:ext uri="{FF2B5EF4-FFF2-40B4-BE49-F238E27FC236}">
                <a16:creationId xmlns:a16="http://schemas.microsoft.com/office/drawing/2014/main" id="{BDEFC926-09FF-7744-A9E1-399480D9984F}"/>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399493" y="633794"/>
            <a:ext cx="424651" cy="424650"/>
          </a:xfrm>
          <a:prstGeom prst="rect">
            <a:avLst/>
          </a:prstGeom>
        </p:spPr>
      </p:pic>
      <p:pic>
        <p:nvPicPr>
          <p:cNvPr id="137" name="Picture 136">
            <a:extLst>
              <a:ext uri="{FF2B5EF4-FFF2-40B4-BE49-F238E27FC236}">
                <a16:creationId xmlns:a16="http://schemas.microsoft.com/office/drawing/2014/main" id="{AAEF088C-31DE-1E48-98DD-D21814CBD154}"/>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459325" y="633794"/>
            <a:ext cx="430131" cy="430130"/>
          </a:xfrm>
          <a:prstGeom prst="rect">
            <a:avLst/>
          </a:prstGeom>
        </p:spPr>
      </p:pic>
      <p:sp>
        <p:nvSpPr>
          <p:cNvPr id="139" name="TextBox 138">
            <a:extLst>
              <a:ext uri="{FF2B5EF4-FFF2-40B4-BE49-F238E27FC236}">
                <a16:creationId xmlns:a16="http://schemas.microsoft.com/office/drawing/2014/main" id="{234335B8-C2C9-CF43-A870-47EADDE31140}"/>
              </a:ext>
            </a:extLst>
          </p:cNvPr>
          <p:cNvSpPr txBox="1"/>
          <p:nvPr/>
        </p:nvSpPr>
        <p:spPr>
          <a:xfrm>
            <a:off x="6390961" y="1081880"/>
            <a:ext cx="566181" cy="240130"/>
          </a:xfrm>
          <a:prstGeom prst="rect">
            <a:avLst/>
          </a:prstGeom>
          <a:noFill/>
        </p:spPr>
        <p:txBody>
          <a:bodyPr wrap="none" rtlCol="0">
            <a:spAutoFit/>
          </a:bodyPr>
          <a:lstStyle/>
          <a:p>
            <a:pPr algn="ctr">
              <a:lnSpc>
                <a:spcPct val="90000"/>
              </a:lnSpc>
            </a:pPr>
            <a:r>
              <a:rPr lang="en-US" sz="1067">
                <a:latin typeface="+mn-lt"/>
              </a:rPr>
              <a:t>NCTC</a:t>
            </a:r>
          </a:p>
        </p:txBody>
      </p:sp>
      <p:sp>
        <p:nvSpPr>
          <p:cNvPr id="140" name="TextBox 139">
            <a:extLst>
              <a:ext uri="{FF2B5EF4-FFF2-40B4-BE49-F238E27FC236}">
                <a16:creationId xmlns:a16="http://schemas.microsoft.com/office/drawing/2014/main" id="{1E3771D8-DA23-4445-93D4-A9B2242476C6}"/>
              </a:ext>
            </a:extLst>
          </p:cNvPr>
          <p:cNvSpPr txBox="1"/>
          <p:nvPr/>
        </p:nvSpPr>
        <p:spPr>
          <a:xfrm>
            <a:off x="2115165" y="1081880"/>
            <a:ext cx="359393" cy="240130"/>
          </a:xfrm>
          <a:prstGeom prst="rect">
            <a:avLst/>
          </a:prstGeom>
          <a:noFill/>
        </p:spPr>
        <p:txBody>
          <a:bodyPr wrap="none" rtlCol="0">
            <a:spAutoFit/>
          </a:bodyPr>
          <a:lstStyle/>
          <a:p>
            <a:pPr algn="ctr">
              <a:lnSpc>
                <a:spcPct val="90000"/>
              </a:lnSpc>
            </a:pPr>
            <a:r>
              <a:rPr lang="en-US" sz="1067">
                <a:latin typeface="+mn-lt"/>
              </a:rPr>
              <a:t>FBI</a:t>
            </a:r>
          </a:p>
        </p:txBody>
      </p:sp>
      <p:sp>
        <p:nvSpPr>
          <p:cNvPr id="141" name="TextBox 140">
            <a:extLst>
              <a:ext uri="{FF2B5EF4-FFF2-40B4-BE49-F238E27FC236}">
                <a16:creationId xmlns:a16="http://schemas.microsoft.com/office/drawing/2014/main" id="{C4FE9F72-3DD1-E248-A463-733E6B57329A}"/>
              </a:ext>
            </a:extLst>
          </p:cNvPr>
          <p:cNvSpPr txBox="1"/>
          <p:nvPr/>
        </p:nvSpPr>
        <p:spPr>
          <a:xfrm>
            <a:off x="3571793" y="1081880"/>
            <a:ext cx="696024" cy="240130"/>
          </a:xfrm>
          <a:prstGeom prst="rect">
            <a:avLst/>
          </a:prstGeom>
          <a:noFill/>
        </p:spPr>
        <p:txBody>
          <a:bodyPr wrap="none" rtlCol="0">
            <a:spAutoFit/>
          </a:bodyPr>
          <a:lstStyle/>
          <a:p>
            <a:pPr algn="ctr">
              <a:lnSpc>
                <a:spcPct val="90000"/>
              </a:lnSpc>
            </a:pPr>
            <a:r>
              <a:rPr lang="en-US" sz="1067">
                <a:latin typeface="+mn-lt"/>
              </a:rPr>
              <a:t>Marines</a:t>
            </a:r>
          </a:p>
        </p:txBody>
      </p:sp>
      <p:sp>
        <p:nvSpPr>
          <p:cNvPr id="142" name="TextBox 141">
            <a:extLst>
              <a:ext uri="{FF2B5EF4-FFF2-40B4-BE49-F238E27FC236}">
                <a16:creationId xmlns:a16="http://schemas.microsoft.com/office/drawing/2014/main" id="{A01BA67D-A131-DD49-B599-ABB58122BF5A}"/>
              </a:ext>
            </a:extLst>
          </p:cNvPr>
          <p:cNvSpPr txBox="1"/>
          <p:nvPr/>
        </p:nvSpPr>
        <p:spPr>
          <a:xfrm>
            <a:off x="2614521" y="1081880"/>
            <a:ext cx="489236" cy="240130"/>
          </a:xfrm>
          <a:prstGeom prst="rect">
            <a:avLst/>
          </a:prstGeom>
          <a:noFill/>
        </p:spPr>
        <p:txBody>
          <a:bodyPr wrap="none" rtlCol="0">
            <a:spAutoFit/>
          </a:bodyPr>
          <a:lstStyle/>
          <a:p>
            <a:pPr algn="ctr">
              <a:lnSpc>
                <a:spcPct val="90000"/>
              </a:lnSpc>
            </a:pPr>
            <a:r>
              <a:rPr lang="en-US" sz="1067">
                <a:latin typeface="+mn-lt"/>
              </a:rPr>
              <a:t>NRO</a:t>
            </a:r>
          </a:p>
        </p:txBody>
      </p:sp>
      <p:sp>
        <p:nvSpPr>
          <p:cNvPr id="143" name="TextBox 142">
            <a:extLst>
              <a:ext uri="{FF2B5EF4-FFF2-40B4-BE49-F238E27FC236}">
                <a16:creationId xmlns:a16="http://schemas.microsoft.com/office/drawing/2014/main" id="{AD939B5E-1BCC-B049-8861-35F17BDDE8CD}"/>
              </a:ext>
            </a:extLst>
          </p:cNvPr>
          <p:cNvSpPr txBox="1"/>
          <p:nvPr/>
        </p:nvSpPr>
        <p:spPr>
          <a:xfrm>
            <a:off x="3160089" y="1081880"/>
            <a:ext cx="418704" cy="240130"/>
          </a:xfrm>
          <a:prstGeom prst="rect">
            <a:avLst/>
          </a:prstGeom>
          <a:noFill/>
        </p:spPr>
        <p:txBody>
          <a:bodyPr wrap="none" rtlCol="0">
            <a:spAutoFit/>
          </a:bodyPr>
          <a:lstStyle/>
          <a:p>
            <a:pPr algn="ctr">
              <a:lnSpc>
                <a:spcPct val="90000"/>
              </a:lnSpc>
            </a:pPr>
            <a:r>
              <a:rPr lang="en-US" sz="1067">
                <a:latin typeface="+mn-lt"/>
              </a:rPr>
              <a:t>DIA</a:t>
            </a:r>
          </a:p>
        </p:txBody>
      </p:sp>
      <p:sp>
        <p:nvSpPr>
          <p:cNvPr id="144" name="TextBox 143">
            <a:extLst>
              <a:ext uri="{FF2B5EF4-FFF2-40B4-BE49-F238E27FC236}">
                <a16:creationId xmlns:a16="http://schemas.microsoft.com/office/drawing/2014/main" id="{5787F7EE-4870-3449-A267-443DA2AEA719}"/>
              </a:ext>
            </a:extLst>
          </p:cNvPr>
          <p:cNvSpPr txBox="1"/>
          <p:nvPr/>
        </p:nvSpPr>
        <p:spPr>
          <a:xfrm>
            <a:off x="5873190" y="1081880"/>
            <a:ext cx="481221" cy="240130"/>
          </a:xfrm>
          <a:prstGeom prst="rect">
            <a:avLst/>
          </a:prstGeom>
          <a:noFill/>
        </p:spPr>
        <p:txBody>
          <a:bodyPr wrap="none" rtlCol="0">
            <a:spAutoFit/>
          </a:bodyPr>
          <a:lstStyle/>
          <a:p>
            <a:pPr algn="ctr">
              <a:lnSpc>
                <a:spcPct val="90000"/>
              </a:lnSpc>
            </a:pPr>
            <a:r>
              <a:rPr lang="en-US" sz="1067">
                <a:latin typeface="+mn-lt"/>
              </a:rPr>
              <a:t>DOE</a:t>
            </a:r>
          </a:p>
        </p:txBody>
      </p:sp>
      <p:sp>
        <p:nvSpPr>
          <p:cNvPr id="145" name="TextBox 144">
            <a:extLst>
              <a:ext uri="{FF2B5EF4-FFF2-40B4-BE49-F238E27FC236}">
                <a16:creationId xmlns:a16="http://schemas.microsoft.com/office/drawing/2014/main" id="{5E23044B-E878-B645-AF1C-2F9828EEC23A}"/>
              </a:ext>
            </a:extLst>
          </p:cNvPr>
          <p:cNvSpPr txBox="1"/>
          <p:nvPr/>
        </p:nvSpPr>
        <p:spPr>
          <a:xfrm>
            <a:off x="4340709" y="1081880"/>
            <a:ext cx="527709" cy="240130"/>
          </a:xfrm>
          <a:prstGeom prst="rect">
            <a:avLst/>
          </a:prstGeom>
          <a:noFill/>
        </p:spPr>
        <p:txBody>
          <a:bodyPr wrap="none" rtlCol="0">
            <a:spAutoFit/>
          </a:bodyPr>
          <a:lstStyle/>
          <a:p>
            <a:pPr algn="ctr">
              <a:lnSpc>
                <a:spcPct val="90000"/>
              </a:lnSpc>
            </a:pPr>
            <a:r>
              <a:rPr lang="en-US" sz="1067">
                <a:latin typeface="+mn-lt"/>
              </a:rPr>
              <a:t>Navy</a:t>
            </a:r>
          </a:p>
        </p:txBody>
      </p:sp>
      <p:sp>
        <p:nvSpPr>
          <p:cNvPr id="146" name="TextBox 145">
            <a:extLst>
              <a:ext uri="{FF2B5EF4-FFF2-40B4-BE49-F238E27FC236}">
                <a16:creationId xmlns:a16="http://schemas.microsoft.com/office/drawing/2014/main" id="{ED3E1882-7988-EE40-B945-2A3A5731D868}"/>
              </a:ext>
            </a:extLst>
          </p:cNvPr>
          <p:cNvSpPr txBox="1"/>
          <p:nvPr/>
        </p:nvSpPr>
        <p:spPr>
          <a:xfrm>
            <a:off x="400817" y="1081880"/>
            <a:ext cx="529312" cy="240130"/>
          </a:xfrm>
          <a:prstGeom prst="rect">
            <a:avLst/>
          </a:prstGeom>
          <a:noFill/>
        </p:spPr>
        <p:txBody>
          <a:bodyPr wrap="none" rtlCol="0">
            <a:spAutoFit/>
          </a:bodyPr>
          <a:lstStyle/>
          <a:p>
            <a:pPr algn="ctr">
              <a:lnSpc>
                <a:spcPct val="90000"/>
              </a:lnSpc>
            </a:pPr>
            <a:r>
              <a:rPr lang="en-US" sz="1067">
                <a:latin typeface="+mn-lt"/>
              </a:rPr>
              <a:t>Army</a:t>
            </a:r>
          </a:p>
        </p:txBody>
      </p:sp>
      <p:pic>
        <p:nvPicPr>
          <p:cNvPr id="148" name="Picture 147">
            <a:extLst>
              <a:ext uri="{FF2B5EF4-FFF2-40B4-BE49-F238E27FC236}">
                <a16:creationId xmlns:a16="http://schemas.microsoft.com/office/drawing/2014/main" id="{F1B9F8A2-10F6-2347-AD32-9315CA43EC8F}"/>
              </a:ext>
            </a:extLst>
          </p:cNvPr>
          <p:cNvPicPr>
            <a:picLocks noChangeAspect="1"/>
          </p:cNvPicPr>
          <p:nvPr/>
        </p:nvPicPr>
        <p:blipFill rotWithShape="1">
          <a:blip r:embed="rId18" cstate="hqprint">
            <a:extLst>
              <a:ext uri="{28A0092B-C50C-407E-A947-70E740481C1C}">
                <a14:useLocalDpi xmlns:a14="http://schemas.microsoft.com/office/drawing/2010/main"/>
              </a:ext>
            </a:extLst>
          </a:blip>
          <a:srcRect t="-4630" b="-1"/>
          <a:stretch/>
        </p:blipFill>
        <p:spPr>
          <a:xfrm>
            <a:off x="5355541" y="588824"/>
            <a:ext cx="494267" cy="547371"/>
          </a:xfrm>
          <a:prstGeom prst="rect">
            <a:avLst/>
          </a:prstGeom>
        </p:spPr>
      </p:pic>
      <p:sp>
        <p:nvSpPr>
          <p:cNvPr id="149" name="TextBox 148">
            <a:extLst>
              <a:ext uri="{FF2B5EF4-FFF2-40B4-BE49-F238E27FC236}">
                <a16:creationId xmlns:a16="http://schemas.microsoft.com/office/drawing/2014/main" id="{BDAD24C6-7D85-1F4B-9C49-C39CE8F95FA1}"/>
              </a:ext>
            </a:extLst>
          </p:cNvPr>
          <p:cNvSpPr txBox="1"/>
          <p:nvPr/>
        </p:nvSpPr>
        <p:spPr>
          <a:xfrm>
            <a:off x="5380261" y="1081880"/>
            <a:ext cx="449161" cy="240130"/>
          </a:xfrm>
          <a:prstGeom prst="rect">
            <a:avLst/>
          </a:prstGeom>
          <a:noFill/>
        </p:spPr>
        <p:txBody>
          <a:bodyPr wrap="none" rtlCol="0">
            <a:spAutoFit/>
          </a:bodyPr>
          <a:lstStyle/>
          <a:p>
            <a:pPr algn="ctr">
              <a:lnSpc>
                <a:spcPct val="90000"/>
              </a:lnSpc>
            </a:pPr>
            <a:r>
              <a:rPr lang="en-US" sz="1067">
                <a:latin typeface="+mn-lt"/>
              </a:rPr>
              <a:t>DHS</a:t>
            </a:r>
          </a:p>
        </p:txBody>
      </p:sp>
      <p:pic>
        <p:nvPicPr>
          <p:cNvPr id="1026" name="Picture 2" descr="CIA logo and symbol, meaning, history, PNG">
            <a:extLst>
              <a:ext uri="{FF2B5EF4-FFF2-40B4-BE49-F238E27FC236}">
                <a16:creationId xmlns:a16="http://schemas.microsoft.com/office/drawing/2014/main" id="{ECC71483-4FD2-0442-87B1-A5EFE54DD7FD}"/>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4716294" y="633794"/>
            <a:ext cx="770847" cy="4336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ational Security Agency - Wikipedia">
            <a:extLst>
              <a:ext uri="{FF2B5EF4-FFF2-40B4-BE49-F238E27FC236}">
                <a16:creationId xmlns:a16="http://schemas.microsoft.com/office/drawing/2014/main" id="{3C942D7A-E0E2-C648-BC51-F086E8CF422F}"/>
              </a:ext>
            </a:extLst>
          </p:cNvP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1037835" y="633794"/>
            <a:ext cx="423523" cy="4235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ited States Special Operations Command - Wikipedia">
            <a:extLst>
              <a:ext uri="{FF2B5EF4-FFF2-40B4-BE49-F238E27FC236}">
                <a16:creationId xmlns:a16="http://schemas.microsoft.com/office/drawing/2014/main" id="{D53E9E3E-1D07-A943-AE17-8219D00DE96E}"/>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1609737" y="633794"/>
            <a:ext cx="365081" cy="433601"/>
          </a:xfrm>
          <a:prstGeom prst="rect">
            <a:avLst/>
          </a:prstGeom>
          <a:noFill/>
          <a:extLst>
            <a:ext uri="{909E8E84-426E-40DD-AFC4-6F175D3DCCD1}">
              <a14:hiddenFill xmlns:a14="http://schemas.microsoft.com/office/drawing/2010/main">
                <a:solidFill>
                  <a:srgbClr val="FFFFFF"/>
                </a:solidFill>
              </a14:hiddenFill>
            </a:ext>
          </a:extLst>
        </p:spPr>
      </p:pic>
      <p:sp>
        <p:nvSpPr>
          <p:cNvPr id="127" name="TextBox 126">
            <a:extLst>
              <a:ext uri="{FF2B5EF4-FFF2-40B4-BE49-F238E27FC236}">
                <a16:creationId xmlns:a16="http://schemas.microsoft.com/office/drawing/2014/main" id="{D67C076E-B770-F948-8853-16CCC5084BCD}"/>
              </a:ext>
            </a:extLst>
          </p:cNvPr>
          <p:cNvSpPr txBox="1"/>
          <p:nvPr/>
        </p:nvSpPr>
        <p:spPr>
          <a:xfrm>
            <a:off x="4877592" y="1081880"/>
            <a:ext cx="426720" cy="240130"/>
          </a:xfrm>
          <a:prstGeom prst="rect">
            <a:avLst/>
          </a:prstGeom>
          <a:noFill/>
        </p:spPr>
        <p:txBody>
          <a:bodyPr wrap="none" rtlCol="0">
            <a:spAutoFit/>
          </a:bodyPr>
          <a:lstStyle/>
          <a:p>
            <a:pPr algn="ctr">
              <a:lnSpc>
                <a:spcPct val="90000"/>
              </a:lnSpc>
            </a:pPr>
            <a:r>
              <a:rPr lang="en-US" sz="1067">
                <a:latin typeface="+mn-lt"/>
              </a:rPr>
              <a:t>CIA</a:t>
            </a:r>
          </a:p>
        </p:txBody>
      </p:sp>
      <p:sp>
        <p:nvSpPr>
          <p:cNvPr id="151" name="TextBox 150">
            <a:extLst>
              <a:ext uri="{FF2B5EF4-FFF2-40B4-BE49-F238E27FC236}">
                <a16:creationId xmlns:a16="http://schemas.microsoft.com/office/drawing/2014/main" id="{08B3486A-C59D-7E40-9393-D857E375DBBD}"/>
              </a:ext>
            </a:extLst>
          </p:cNvPr>
          <p:cNvSpPr txBox="1"/>
          <p:nvPr/>
        </p:nvSpPr>
        <p:spPr>
          <a:xfrm>
            <a:off x="1030222" y="1081880"/>
            <a:ext cx="466793" cy="240130"/>
          </a:xfrm>
          <a:prstGeom prst="rect">
            <a:avLst/>
          </a:prstGeom>
          <a:noFill/>
        </p:spPr>
        <p:txBody>
          <a:bodyPr wrap="none" rtlCol="0">
            <a:spAutoFit/>
          </a:bodyPr>
          <a:lstStyle/>
          <a:p>
            <a:pPr algn="ctr">
              <a:lnSpc>
                <a:spcPct val="90000"/>
              </a:lnSpc>
            </a:pPr>
            <a:r>
              <a:rPr lang="en-US" sz="1067">
                <a:latin typeface="+mn-lt"/>
              </a:rPr>
              <a:t>NSA</a:t>
            </a:r>
          </a:p>
        </p:txBody>
      </p:sp>
      <p:sp>
        <p:nvSpPr>
          <p:cNvPr id="152" name="TextBox 151">
            <a:extLst>
              <a:ext uri="{FF2B5EF4-FFF2-40B4-BE49-F238E27FC236}">
                <a16:creationId xmlns:a16="http://schemas.microsoft.com/office/drawing/2014/main" id="{1BF6B7BD-8945-614F-A116-E305D17D6E9D}"/>
              </a:ext>
            </a:extLst>
          </p:cNvPr>
          <p:cNvSpPr txBox="1"/>
          <p:nvPr/>
        </p:nvSpPr>
        <p:spPr>
          <a:xfrm>
            <a:off x="1435237" y="1081880"/>
            <a:ext cx="726481" cy="240130"/>
          </a:xfrm>
          <a:prstGeom prst="rect">
            <a:avLst/>
          </a:prstGeom>
          <a:noFill/>
        </p:spPr>
        <p:txBody>
          <a:bodyPr wrap="none" rtlCol="0">
            <a:spAutoFit/>
          </a:bodyPr>
          <a:lstStyle/>
          <a:p>
            <a:pPr algn="ctr">
              <a:lnSpc>
                <a:spcPct val="90000"/>
              </a:lnSpc>
            </a:pPr>
            <a:r>
              <a:rPr lang="en-US" sz="1067">
                <a:latin typeface="+mn-lt"/>
              </a:rPr>
              <a:t>SOCOM</a:t>
            </a:r>
          </a:p>
        </p:txBody>
      </p:sp>
      <p:sp>
        <p:nvSpPr>
          <p:cNvPr id="138" name="TextBox 137">
            <a:extLst>
              <a:ext uri="{FF2B5EF4-FFF2-40B4-BE49-F238E27FC236}">
                <a16:creationId xmlns:a16="http://schemas.microsoft.com/office/drawing/2014/main" id="{CE7772FF-7A4A-9B42-4A79-B524BD6D3351}"/>
              </a:ext>
            </a:extLst>
          </p:cNvPr>
          <p:cNvSpPr txBox="1"/>
          <p:nvPr/>
        </p:nvSpPr>
        <p:spPr>
          <a:xfrm>
            <a:off x="7706772" y="5875503"/>
            <a:ext cx="1578243" cy="1089529"/>
          </a:xfrm>
          <a:prstGeom prst="rect">
            <a:avLst/>
          </a:prstGeom>
          <a:noFill/>
        </p:spPr>
        <p:txBody>
          <a:bodyPr wrap="square">
            <a:spAutoFit/>
          </a:bodyPr>
          <a:lstStyle/>
          <a:p>
            <a:pPr algn="ctr">
              <a:lnSpc>
                <a:spcPct val="90000"/>
              </a:lnSpc>
            </a:pPr>
            <a:r>
              <a:rPr lang="en-US" sz="1200" dirty="0">
                <a:latin typeface="+mn-lt"/>
              </a:rPr>
              <a:t>2022 </a:t>
            </a:r>
            <a:r>
              <a:rPr lang="en-US" sz="1200" dirty="0">
                <a:solidFill>
                  <a:schemeClr val="accent4">
                    <a:lumMod val="75000"/>
                  </a:schemeClr>
                </a:solidFill>
                <a:latin typeface="+mn-lt"/>
              </a:rPr>
              <a:t>Gordon</a:t>
            </a:r>
          </a:p>
          <a:p>
            <a:pPr algn="ctr">
              <a:lnSpc>
                <a:spcPct val="90000"/>
              </a:lnSpc>
            </a:pPr>
            <a:r>
              <a:rPr lang="en-US" sz="1200" dirty="0">
                <a:solidFill>
                  <a:schemeClr val="accent4">
                    <a:lumMod val="75000"/>
                  </a:schemeClr>
                </a:solidFill>
                <a:latin typeface="+mn-lt"/>
              </a:rPr>
              <a:t>Bell Finalist </a:t>
            </a:r>
          </a:p>
          <a:p>
            <a:pPr algn="ctr">
              <a:lnSpc>
                <a:spcPct val="90000"/>
              </a:lnSpc>
            </a:pPr>
            <a:r>
              <a:rPr lang="en-US" sz="1200" dirty="0">
                <a:solidFill>
                  <a:schemeClr val="accent4">
                    <a:lumMod val="75000"/>
                  </a:schemeClr>
                </a:solidFill>
                <a:latin typeface="+mn-lt"/>
              </a:rPr>
              <a:t>R&amp;D100</a:t>
            </a:r>
          </a:p>
          <a:p>
            <a:pPr algn="ctr">
              <a:lnSpc>
                <a:spcPct val="90000"/>
              </a:lnSpc>
            </a:pPr>
            <a:r>
              <a:rPr lang="en-US" sz="1200" b="1" dirty="0">
                <a:latin typeface="+mn-lt"/>
              </a:rPr>
              <a:t>SNAPSHOT and Gremlin </a:t>
            </a:r>
          </a:p>
          <a:p>
            <a:pPr algn="ctr">
              <a:lnSpc>
                <a:spcPct val="90000"/>
              </a:lnSpc>
            </a:pPr>
            <a:endParaRPr lang="en-US" sz="1200" dirty="0">
              <a:latin typeface="+mn-lt"/>
            </a:endParaRPr>
          </a:p>
        </p:txBody>
      </p:sp>
      <p:pic>
        <p:nvPicPr>
          <p:cNvPr id="147" name="Picture 8" descr="Missile Defense Agency - Wikipedia">
            <a:extLst>
              <a:ext uri="{FF2B5EF4-FFF2-40B4-BE49-F238E27FC236}">
                <a16:creationId xmlns:a16="http://schemas.microsoft.com/office/drawing/2014/main" id="{53D7CB78-4778-D860-BF75-E18472508D97}"/>
              </a:ext>
            </a:extLst>
          </p:cNvPr>
          <p:cNvPicPr>
            <a:picLocks noChangeAspect="1" noChangeArrowheads="1"/>
          </p:cNvPicPr>
          <p:nvPr/>
        </p:nvPicPr>
        <p:blipFill>
          <a:blip r:embed="rId22" cstate="hqprint">
            <a:extLst>
              <a:ext uri="{28A0092B-C50C-407E-A947-70E740481C1C}">
                <a14:useLocalDpi xmlns:a14="http://schemas.microsoft.com/office/drawing/2010/main"/>
              </a:ext>
            </a:extLst>
          </a:blip>
          <a:srcRect/>
          <a:stretch>
            <a:fillRect/>
          </a:stretch>
        </p:blipFill>
        <p:spPr bwMode="auto">
          <a:xfrm>
            <a:off x="7620134" y="633794"/>
            <a:ext cx="428860" cy="428860"/>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10" descr="Under Secretary of Defense for Research and Engineering - Wikipedia">
            <a:extLst>
              <a:ext uri="{FF2B5EF4-FFF2-40B4-BE49-F238E27FC236}">
                <a16:creationId xmlns:a16="http://schemas.microsoft.com/office/drawing/2014/main" id="{3D0EA92C-CA93-CABE-90D3-9830DACF32B5}"/>
              </a:ext>
            </a:extLst>
          </p:cNvPr>
          <p:cNvPicPr>
            <a:picLocks noChangeAspect="1" noChangeArrowheads="1"/>
          </p:cNvPicPr>
          <p:nvPr/>
        </p:nvPicPr>
        <p:blipFill>
          <a:blip r:embed="rId23" cstate="hqprint">
            <a:extLst>
              <a:ext uri="{28A0092B-C50C-407E-A947-70E740481C1C}">
                <a14:useLocalDpi xmlns:a14="http://schemas.microsoft.com/office/drawing/2010/main"/>
              </a:ext>
            </a:extLst>
          </a:blip>
          <a:srcRect/>
          <a:stretch>
            <a:fillRect/>
          </a:stretch>
        </p:blipFill>
        <p:spPr bwMode="auto">
          <a:xfrm>
            <a:off x="7042893" y="633794"/>
            <a:ext cx="428860" cy="428860"/>
          </a:xfrm>
          <a:prstGeom prst="rect">
            <a:avLst/>
          </a:prstGeom>
          <a:noFill/>
          <a:extLst>
            <a:ext uri="{909E8E84-426E-40DD-AFC4-6F175D3DCCD1}">
              <a14:hiddenFill xmlns:a14="http://schemas.microsoft.com/office/drawing/2010/main">
                <a:solidFill>
                  <a:srgbClr val="FFFFFF"/>
                </a:solidFill>
              </a14:hiddenFill>
            </a:ext>
          </a:extLst>
        </p:spPr>
      </p:pic>
      <p:sp>
        <p:nvSpPr>
          <p:cNvPr id="154" name="TextBox 153">
            <a:extLst>
              <a:ext uri="{FF2B5EF4-FFF2-40B4-BE49-F238E27FC236}">
                <a16:creationId xmlns:a16="http://schemas.microsoft.com/office/drawing/2014/main" id="{C7D0B153-96E0-B5FE-45C1-951F12E3A9C9}"/>
              </a:ext>
            </a:extLst>
          </p:cNvPr>
          <p:cNvSpPr txBox="1"/>
          <p:nvPr/>
        </p:nvSpPr>
        <p:spPr>
          <a:xfrm>
            <a:off x="7016184" y="1081880"/>
            <a:ext cx="481221" cy="240130"/>
          </a:xfrm>
          <a:prstGeom prst="rect">
            <a:avLst/>
          </a:prstGeom>
          <a:noFill/>
        </p:spPr>
        <p:txBody>
          <a:bodyPr wrap="none" rtlCol="0">
            <a:spAutoFit/>
          </a:bodyPr>
          <a:lstStyle/>
          <a:p>
            <a:pPr algn="ctr">
              <a:lnSpc>
                <a:spcPct val="90000"/>
              </a:lnSpc>
            </a:pPr>
            <a:r>
              <a:rPr lang="en-US" sz="1067">
                <a:latin typeface="+mn-lt"/>
              </a:rPr>
              <a:t>OSD</a:t>
            </a:r>
          </a:p>
        </p:txBody>
      </p:sp>
      <p:sp>
        <p:nvSpPr>
          <p:cNvPr id="155" name="TextBox 154">
            <a:extLst>
              <a:ext uri="{FF2B5EF4-FFF2-40B4-BE49-F238E27FC236}">
                <a16:creationId xmlns:a16="http://schemas.microsoft.com/office/drawing/2014/main" id="{3E67FA65-1605-07A1-0975-56430CA9A000}"/>
              </a:ext>
            </a:extLst>
          </p:cNvPr>
          <p:cNvSpPr txBox="1"/>
          <p:nvPr/>
        </p:nvSpPr>
        <p:spPr>
          <a:xfrm>
            <a:off x="7571255" y="1081880"/>
            <a:ext cx="513282" cy="240130"/>
          </a:xfrm>
          <a:prstGeom prst="rect">
            <a:avLst/>
          </a:prstGeom>
          <a:noFill/>
        </p:spPr>
        <p:txBody>
          <a:bodyPr wrap="none" rtlCol="0">
            <a:spAutoFit/>
          </a:bodyPr>
          <a:lstStyle/>
          <a:p>
            <a:pPr algn="ctr">
              <a:lnSpc>
                <a:spcPct val="90000"/>
              </a:lnSpc>
            </a:pPr>
            <a:r>
              <a:rPr lang="en-US" sz="1067">
                <a:latin typeface="+mn-lt"/>
              </a:rPr>
              <a:t>MDA</a:t>
            </a:r>
          </a:p>
        </p:txBody>
      </p:sp>
      <p:sp>
        <p:nvSpPr>
          <p:cNvPr id="5" name="TextBox 4">
            <a:extLst>
              <a:ext uri="{FF2B5EF4-FFF2-40B4-BE49-F238E27FC236}">
                <a16:creationId xmlns:a16="http://schemas.microsoft.com/office/drawing/2014/main" id="{6D08DC15-FB1F-F3CD-49A1-3246F26B0E49}"/>
              </a:ext>
            </a:extLst>
          </p:cNvPr>
          <p:cNvSpPr txBox="1"/>
          <p:nvPr/>
        </p:nvSpPr>
        <p:spPr>
          <a:xfrm>
            <a:off x="8984566" y="5865713"/>
            <a:ext cx="1578243" cy="590931"/>
          </a:xfrm>
          <a:prstGeom prst="rect">
            <a:avLst/>
          </a:prstGeom>
          <a:noFill/>
        </p:spPr>
        <p:txBody>
          <a:bodyPr wrap="square">
            <a:spAutoFit/>
          </a:bodyPr>
          <a:lstStyle/>
          <a:p>
            <a:pPr algn="ctr">
              <a:lnSpc>
                <a:spcPct val="90000"/>
              </a:lnSpc>
            </a:pPr>
            <a:r>
              <a:rPr lang="en-US" sz="1200" dirty="0">
                <a:latin typeface="+mn-lt"/>
              </a:rPr>
              <a:t>2023 </a:t>
            </a:r>
            <a:r>
              <a:rPr lang="en-US" sz="1200" dirty="0">
                <a:solidFill>
                  <a:schemeClr val="accent4">
                    <a:lumMod val="75000"/>
                  </a:schemeClr>
                </a:solidFill>
                <a:latin typeface="+mn-lt"/>
              </a:rPr>
              <a:t>R&amp;D100 </a:t>
            </a:r>
          </a:p>
          <a:p>
            <a:pPr algn="ctr">
              <a:lnSpc>
                <a:spcPct val="90000"/>
              </a:lnSpc>
            </a:pPr>
            <a:r>
              <a:rPr lang="en-US" sz="1200" b="1" dirty="0" err="1">
                <a:latin typeface="+mn-lt"/>
              </a:rPr>
              <a:t>SuperNeuro</a:t>
            </a:r>
            <a:endParaRPr lang="en-US" sz="1200" b="1" dirty="0">
              <a:latin typeface="+mn-lt"/>
            </a:endParaRPr>
          </a:p>
          <a:p>
            <a:pPr algn="ctr">
              <a:lnSpc>
                <a:spcPct val="90000"/>
              </a:lnSpc>
            </a:pPr>
            <a:endParaRPr lang="en-US" sz="1200" dirty="0">
              <a:latin typeface="+mn-lt"/>
            </a:endParaRPr>
          </a:p>
        </p:txBody>
      </p:sp>
      <p:sp>
        <p:nvSpPr>
          <p:cNvPr id="8" name="TextBox 7">
            <a:extLst>
              <a:ext uri="{FF2B5EF4-FFF2-40B4-BE49-F238E27FC236}">
                <a16:creationId xmlns:a16="http://schemas.microsoft.com/office/drawing/2014/main" id="{5846C60E-7CB1-E988-FD65-B2F9E3721197}"/>
              </a:ext>
            </a:extLst>
          </p:cNvPr>
          <p:cNvSpPr txBox="1"/>
          <p:nvPr/>
        </p:nvSpPr>
        <p:spPr>
          <a:xfrm>
            <a:off x="10180806" y="5855403"/>
            <a:ext cx="1578243" cy="923330"/>
          </a:xfrm>
          <a:prstGeom prst="rect">
            <a:avLst/>
          </a:prstGeom>
          <a:noFill/>
        </p:spPr>
        <p:txBody>
          <a:bodyPr wrap="square">
            <a:spAutoFit/>
          </a:bodyPr>
          <a:lstStyle/>
          <a:p>
            <a:pPr algn="ctr">
              <a:lnSpc>
                <a:spcPct val="90000"/>
              </a:lnSpc>
            </a:pPr>
            <a:r>
              <a:rPr lang="en-US" sz="1200" dirty="0">
                <a:latin typeface="+mn-lt"/>
              </a:rPr>
              <a:t>2024 </a:t>
            </a:r>
            <a:r>
              <a:rPr lang="en-US" sz="1200" dirty="0">
                <a:solidFill>
                  <a:schemeClr val="accent4">
                    <a:lumMod val="75000"/>
                  </a:schemeClr>
                </a:solidFill>
                <a:latin typeface="+mn-lt"/>
              </a:rPr>
              <a:t>R&amp;D100 </a:t>
            </a:r>
          </a:p>
          <a:p>
            <a:pPr algn="ctr">
              <a:lnSpc>
                <a:spcPct val="90000"/>
              </a:lnSpc>
            </a:pPr>
            <a:r>
              <a:rPr lang="en-US" sz="1200" b="1" i="0" u="none" strike="noStrike" dirty="0">
                <a:solidFill>
                  <a:srgbClr val="373A36"/>
                </a:solidFill>
                <a:effectLst/>
                <a:latin typeface="Roboto" panose="02000000000000000000" pitchFamily="2" charset="0"/>
              </a:rPr>
              <a:t>MAQ: Machine Learning on Adiabatic Quantum Computers </a:t>
            </a:r>
            <a:endParaRPr lang="en-US" sz="1200" dirty="0">
              <a:latin typeface="+mn-lt"/>
            </a:endParaRPr>
          </a:p>
        </p:txBody>
      </p:sp>
    </p:spTree>
    <p:extLst>
      <p:ext uri="{BB962C8B-B14F-4D97-AF65-F5344CB8AC3E}">
        <p14:creationId xmlns:p14="http://schemas.microsoft.com/office/powerpoint/2010/main" val="2475539681"/>
      </p:ext>
    </p:extLst>
  </p:cSld>
  <p:clrMapOvr>
    <a:masterClrMapping/>
  </p:clrMapOvr>
  <mc:AlternateContent xmlns:mc="http://schemas.openxmlformats.org/markup-compatibility/2006" xmlns:p14="http://schemas.microsoft.com/office/powerpoint/2010/main">
    <mc:Choice Requires="p14">
      <p:transition spd="slow" p14:dur="2000" advTm="95083"/>
    </mc:Choice>
    <mc:Fallback xmlns="">
      <p:transition spd="slow" advTm="9508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0092-91E5-4A45-DEAF-51E245FBD85F}"/>
              </a:ext>
            </a:extLst>
          </p:cNvPr>
          <p:cNvSpPr>
            <a:spLocks noGrp="1"/>
          </p:cNvSpPr>
          <p:nvPr>
            <p:ph type="title"/>
          </p:nvPr>
        </p:nvSpPr>
        <p:spPr/>
        <p:txBody>
          <a:bodyPr/>
          <a:lstStyle/>
          <a:p>
            <a:r>
              <a:rPr lang="en-US" dirty="0"/>
              <a:t>Thinking machines and language </a:t>
            </a:r>
          </a:p>
        </p:txBody>
      </p:sp>
      <p:pic>
        <p:nvPicPr>
          <p:cNvPr id="1028" name="Picture 4">
            <a:extLst>
              <a:ext uri="{FF2B5EF4-FFF2-40B4-BE49-F238E27FC236}">
                <a16:creationId xmlns:a16="http://schemas.microsoft.com/office/drawing/2014/main" id="{CCA51A36-1346-81F0-3AA9-209C27FD55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55030" y="630002"/>
            <a:ext cx="1903512" cy="20765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undefined">
            <a:extLst>
              <a:ext uri="{FF2B5EF4-FFF2-40B4-BE49-F238E27FC236}">
                <a16:creationId xmlns:a16="http://schemas.microsoft.com/office/drawing/2014/main" id="{7D923AD4-AD5D-51ED-72CA-CF9A05CD41DA}"/>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6726623" y="3210414"/>
            <a:ext cx="4560326" cy="36475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DF4A42-48D4-C919-E5FB-6972E72B19AC}"/>
              </a:ext>
            </a:extLst>
          </p:cNvPr>
          <p:cNvSpPr txBox="1"/>
          <p:nvPr/>
        </p:nvSpPr>
        <p:spPr>
          <a:xfrm>
            <a:off x="470918" y="5958894"/>
            <a:ext cx="4994461" cy="430887"/>
          </a:xfrm>
          <a:prstGeom prst="rect">
            <a:avLst/>
          </a:prstGeom>
          <a:noFill/>
        </p:spPr>
        <p:txBody>
          <a:bodyPr wrap="square">
            <a:spAutoFit/>
          </a:bodyPr>
          <a:lstStyle/>
          <a:p>
            <a:r>
              <a:rPr lang="en-US" sz="1100" b="0" i="0" u="none" strike="noStrike" dirty="0">
                <a:solidFill>
                  <a:srgbClr val="2A2A2A"/>
                </a:solidFill>
                <a:effectLst/>
                <a:highlight>
                  <a:srgbClr val="FFFFFF"/>
                </a:highlight>
                <a:latin typeface="Source Sans Pro" panose="020F0502020204030204" pitchFamily="34" charset="0"/>
              </a:rPr>
              <a:t>A. M. TURING, I.—COMPUTING MACHINERY AND INTELLIGENCE, </a:t>
            </a:r>
            <a:r>
              <a:rPr lang="en-US" sz="1100" b="0" i="1" u="none" strike="noStrike" dirty="0">
                <a:solidFill>
                  <a:srgbClr val="2A2A2A"/>
                </a:solidFill>
                <a:effectLst/>
                <a:latin typeface="Source Sans Pro" panose="020F0502020204030204" pitchFamily="34" charset="0"/>
              </a:rPr>
              <a:t>Mind</a:t>
            </a:r>
            <a:r>
              <a:rPr lang="en-US" sz="1100" b="0" i="0" u="none" strike="noStrike" dirty="0">
                <a:solidFill>
                  <a:srgbClr val="2A2A2A"/>
                </a:solidFill>
                <a:effectLst/>
                <a:highlight>
                  <a:srgbClr val="FFFFFF"/>
                </a:highlight>
                <a:latin typeface="Source Sans Pro" panose="020F0502020204030204" pitchFamily="34" charset="0"/>
              </a:rPr>
              <a:t>, Volume LIX, Issue 236, October 1950, Pages 433–460, </a:t>
            </a:r>
            <a:r>
              <a:rPr lang="en-US" sz="1100" b="0" i="0" u="none" strike="noStrike" dirty="0">
                <a:solidFill>
                  <a:srgbClr val="006FB7"/>
                </a:solidFill>
                <a:effectLst/>
                <a:latin typeface="Source Sans Pro" panose="020F0502020204030204" pitchFamily="34" charset="0"/>
                <a:hlinkClick r:id="rId4"/>
              </a:rPr>
              <a:t>https://doi.org/10.1093/mind/LIX.236.433</a:t>
            </a:r>
            <a:endParaRPr lang="en-US" sz="1100" dirty="0"/>
          </a:p>
        </p:txBody>
      </p:sp>
      <p:pic>
        <p:nvPicPr>
          <p:cNvPr id="10" name="Picture 9">
            <a:extLst>
              <a:ext uri="{FF2B5EF4-FFF2-40B4-BE49-F238E27FC236}">
                <a16:creationId xmlns:a16="http://schemas.microsoft.com/office/drawing/2014/main" id="{9D641839-6D19-FF82-00A3-2A73A32BB4F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51598" y="2812296"/>
            <a:ext cx="4713781" cy="3150516"/>
          </a:xfrm>
          <a:prstGeom prst="rect">
            <a:avLst/>
          </a:prstGeom>
        </p:spPr>
      </p:pic>
      <p:pic>
        <p:nvPicPr>
          <p:cNvPr id="11" name="Picture 10">
            <a:extLst>
              <a:ext uri="{FF2B5EF4-FFF2-40B4-BE49-F238E27FC236}">
                <a16:creationId xmlns:a16="http://schemas.microsoft.com/office/drawing/2014/main" id="{AA91CC35-91D4-EBE5-02AF-EB11D25F346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11257" y="1168693"/>
            <a:ext cx="4994461" cy="1288726"/>
          </a:xfrm>
          <a:prstGeom prst="rect">
            <a:avLst/>
          </a:prstGeom>
        </p:spPr>
      </p:pic>
      <p:sp>
        <p:nvSpPr>
          <p:cNvPr id="13" name="TextBox 12">
            <a:extLst>
              <a:ext uri="{FF2B5EF4-FFF2-40B4-BE49-F238E27FC236}">
                <a16:creationId xmlns:a16="http://schemas.microsoft.com/office/drawing/2014/main" id="{69E2A1FA-007C-C615-571D-1BF5F027AEF2}"/>
              </a:ext>
            </a:extLst>
          </p:cNvPr>
          <p:cNvSpPr txBox="1"/>
          <p:nvPr/>
        </p:nvSpPr>
        <p:spPr>
          <a:xfrm>
            <a:off x="2810969" y="2189653"/>
            <a:ext cx="595035" cy="535531"/>
          </a:xfrm>
          <a:prstGeom prst="rect">
            <a:avLst/>
          </a:prstGeom>
          <a:noFill/>
        </p:spPr>
        <p:txBody>
          <a:bodyPr wrap="none" rtlCol="0">
            <a:spAutoFit/>
          </a:bodyPr>
          <a:lstStyle/>
          <a:p>
            <a:pPr algn="l">
              <a:lnSpc>
                <a:spcPct val="90000"/>
              </a:lnSpc>
            </a:pPr>
            <a:r>
              <a:rPr lang="en-US" sz="3200" dirty="0">
                <a:latin typeface="+mn-lt"/>
              </a:rPr>
              <a:t>…</a:t>
            </a:r>
          </a:p>
        </p:txBody>
      </p:sp>
      <p:sp>
        <p:nvSpPr>
          <p:cNvPr id="14" name="Up-Down Arrow 13">
            <a:extLst>
              <a:ext uri="{FF2B5EF4-FFF2-40B4-BE49-F238E27FC236}">
                <a16:creationId xmlns:a16="http://schemas.microsoft.com/office/drawing/2014/main" id="{A59495AA-D68E-DD26-764D-27F27A23C8CE}"/>
              </a:ext>
            </a:extLst>
          </p:cNvPr>
          <p:cNvSpPr/>
          <p:nvPr/>
        </p:nvSpPr>
        <p:spPr>
          <a:xfrm>
            <a:off x="8835139" y="2670918"/>
            <a:ext cx="341376" cy="539496"/>
          </a:xfrm>
          <a:prstGeom prst="upDown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Tree>
    <p:extLst>
      <p:ext uri="{BB962C8B-B14F-4D97-AF65-F5344CB8AC3E}">
        <p14:creationId xmlns:p14="http://schemas.microsoft.com/office/powerpoint/2010/main" val="3245911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F6FA3-37AD-4D2E-52E9-CCF1BD77779F}"/>
              </a:ext>
            </a:extLst>
          </p:cNvPr>
          <p:cNvSpPr>
            <a:spLocks noGrp="1"/>
          </p:cNvSpPr>
          <p:nvPr>
            <p:ph type="title"/>
          </p:nvPr>
        </p:nvSpPr>
        <p:spPr/>
        <p:txBody>
          <a:bodyPr/>
          <a:lstStyle/>
          <a:p>
            <a:r>
              <a:rPr lang="en-US" dirty="0"/>
              <a:t>Build a brain - Evolution of the Perceptron</a:t>
            </a:r>
          </a:p>
        </p:txBody>
      </p:sp>
      <p:pic>
        <p:nvPicPr>
          <p:cNvPr id="4" name="Picture 3">
            <a:extLst>
              <a:ext uri="{FF2B5EF4-FFF2-40B4-BE49-F238E27FC236}">
                <a16:creationId xmlns:a16="http://schemas.microsoft.com/office/drawing/2014/main" id="{6E2F2897-0985-25EE-A10E-2F416B7E8123}"/>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5400000">
            <a:off x="3645395" y="3272503"/>
            <a:ext cx="2672985" cy="3132404"/>
          </a:xfrm>
          <a:prstGeom prst="rect">
            <a:avLst/>
          </a:prstGeom>
        </p:spPr>
      </p:pic>
      <p:sp>
        <p:nvSpPr>
          <p:cNvPr id="6" name="TextBox 5">
            <a:extLst>
              <a:ext uri="{FF2B5EF4-FFF2-40B4-BE49-F238E27FC236}">
                <a16:creationId xmlns:a16="http://schemas.microsoft.com/office/drawing/2014/main" id="{7F494543-C0CC-5E88-6AEA-037B938B439B}"/>
              </a:ext>
            </a:extLst>
          </p:cNvPr>
          <p:cNvSpPr txBox="1"/>
          <p:nvPr/>
        </p:nvSpPr>
        <p:spPr>
          <a:xfrm>
            <a:off x="3347984" y="6016014"/>
            <a:ext cx="3898801" cy="646331"/>
          </a:xfrm>
          <a:prstGeom prst="rect">
            <a:avLst/>
          </a:prstGeom>
          <a:noFill/>
        </p:spPr>
        <p:txBody>
          <a:bodyPr wrap="square">
            <a:spAutoFit/>
          </a:bodyPr>
          <a:lstStyle/>
          <a:p>
            <a:r>
              <a:rPr lang="en-US" sz="1200" b="0" i="0" u="none" strike="noStrike" dirty="0">
                <a:solidFill>
                  <a:srgbClr val="202122"/>
                </a:solidFill>
                <a:effectLst/>
                <a:highlight>
                  <a:srgbClr val="FFFFFF"/>
                </a:highlight>
                <a:latin typeface="Arial" panose="020B0604020202020204" pitchFamily="34" charset="0"/>
              </a:rPr>
              <a:t>Rosenblatt, Frank (1957). </a:t>
            </a:r>
            <a:r>
              <a:rPr lang="en-US" sz="1200" b="0" i="0" u="none" strike="noStrike" dirty="0">
                <a:effectLst/>
                <a:latin typeface="Arial" panose="020B0604020202020204" pitchFamily="34" charset="0"/>
                <a:hlinkClick r:id="rId3"/>
              </a:rPr>
              <a:t>"The Perceptron—a perceiving and recognizing automaton"</a:t>
            </a:r>
            <a:r>
              <a:rPr lang="en-US" sz="1200" b="0" i="0" u="none" strike="noStrike" dirty="0">
                <a:solidFill>
                  <a:srgbClr val="202122"/>
                </a:solidFill>
                <a:effectLst/>
                <a:highlight>
                  <a:srgbClr val="FFFFFF"/>
                </a:highlight>
                <a:latin typeface="Arial" panose="020B0604020202020204" pitchFamily="34" charset="0"/>
              </a:rPr>
              <a:t> </a:t>
            </a:r>
            <a:r>
              <a:rPr lang="en-US" sz="1200" b="0" i="0" u="none" strike="noStrike" dirty="0">
                <a:solidFill>
                  <a:srgbClr val="202122"/>
                </a:solidFill>
                <a:effectLst/>
                <a:latin typeface="Arial" panose="020B0604020202020204" pitchFamily="34" charset="0"/>
              </a:rPr>
              <a:t>(PDF)</a:t>
            </a:r>
            <a:r>
              <a:rPr lang="en-US" sz="1200" b="0" i="0" u="none" strike="noStrike" dirty="0">
                <a:solidFill>
                  <a:srgbClr val="202122"/>
                </a:solidFill>
                <a:effectLst/>
                <a:highlight>
                  <a:srgbClr val="FFFFFF"/>
                </a:highlight>
                <a:latin typeface="Arial" panose="020B0604020202020204" pitchFamily="34" charset="0"/>
              </a:rPr>
              <a:t>. </a:t>
            </a:r>
            <a:r>
              <a:rPr lang="en-US" sz="1200" b="0" i="1" u="none" strike="noStrike" dirty="0">
                <a:solidFill>
                  <a:srgbClr val="202122"/>
                </a:solidFill>
                <a:effectLst/>
                <a:latin typeface="Arial" panose="020B0604020202020204" pitchFamily="34" charset="0"/>
              </a:rPr>
              <a:t>Report 85-460-1</a:t>
            </a:r>
            <a:r>
              <a:rPr lang="en-US" sz="1200" b="0" i="0" u="none" strike="noStrike" dirty="0">
                <a:solidFill>
                  <a:srgbClr val="202122"/>
                </a:solidFill>
                <a:effectLst/>
                <a:highlight>
                  <a:srgbClr val="FFFFFF"/>
                </a:highlight>
                <a:latin typeface="Arial" panose="020B0604020202020204" pitchFamily="34" charset="0"/>
              </a:rPr>
              <a:t>. Cornell Aeronautical Laboratory</a:t>
            </a:r>
            <a:endParaRPr lang="en-US" sz="1200" dirty="0"/>
          </a:p>
        </p:txBody>
      </p:sp>
      <p:pic>
        <p:nvPicPr>
          <p:cNvPr id="7" name="Picture 6">
            <a:extLst>
              <a:ext uri="{FF2B5EF4-FFF2-40B4-BE49-F238E27FC236}">
                <a16:creationId xmlns:a16="http://schemas.microsoft.com/office/drawing/2014/main" id="{D5DD7329-FDF7-8FDE-3382-3687832A9E8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76274" y="1191667"/>
            <a:ext cx="2436012" cy="2969615"/>
          </a:xfrm>
          <a:prstGeom prst="rect">
            <a:avLst/>
          </a:prstGeom>
        </p:spPr>
      </p:pic>
      <p:sp>
        <p:nvSpPr>
          <p:cNvPr id="8" name="TextBox 7">
            <a:extLst>
              <a:ext uri="{FF2B5EF4-FFF2-40B4-BE49-F238E27FC236}">
                <a16:creationId xmlns:a16="http://schemas.microsoft.com/office/drawing/2014/main" id="{E16DA568-134D-8EC8-E80E-1A9B15A4479D}"/>
              </a:ext>
            </a:extLst>
          </p:cNvPr>
          <p:cNvSpPr txBox="1"/>
          <p:nvPr/>
        </p:nvSpPr>
        <p:spPr>
          <a:xfrm>
            <a:off x="548166" y="4161282"/>
            <a:ext cx="2750743" cy="769441"/>
          </a:xfrm>
          <a:prstGeom prst="rect">
            <a:avLst/>
          </a:prstGeom>
          <a:noFill/>
        </p:spPr>
        <p:txBody>
          <a:bodyPr wrap="square">
            <a:spAutoFit/>
          </a:bodyPr>
          <a:lstStyle/>
          <a:p>
            <a:r>
              <a:rPr lang="en-US" sz="1100" dirty="0"/>
              <a:t>McCulloch, W; Pitts, W (1943). </a:t>
            </a:r>
            <a:r>
              <a:rPr lang="en-US" sz="1100" dirty="0">
                <a:hlinkClick r:id="rId5"/>
              </a:rPr>
              <a:t>"A Logical Calculus of Ideas Immanent in Nervous Activity"</a:t>
            </a:r>
            <a:r>
              <a:rPr lang="en-US" sz="1100" dirty="0"/>
              <a:t>. Bulletin of Mathematical Biophysics. 5: 115–133</a:t>
            </a:r>
          </a:p>
        </p:txBody>
      </p:sp>
      <p:pic>
        <p:nvPicPr>
          <p:cNvPr id="9" name="Picture 8">
            <a:extLst>
              <a:ext uri="{FF2B5EF4-FFF2-40B4-BE49-F238E27FC236}">
                <a16:creationId xmlns:a16="http://schemas.microsoft.com/office/drawing/2014/main" id="{8032A0D8-A042-9649-8D93-960F8F422A00}"/>
              </a:ext>
            </a:extLst>
          </p:cNvPr>
          <p:cNvPicPr>
            <a:picLocks noChangeAspect="1"/>
          </p:cNvPicPr>
          <p:nvPr/>
        </p:nvPicPr>
        <p:blipFill>
          <a:blip r:embed="rId6"/>
          <a:stretch>
            <a:fillRect/>
          </a:stretch>
        </p:blipFill>
        <p:spPr>
          <a:xfrm>
            <a:off x="3629873" y="1191667"/>
            <a:ext cx="3335025" cy="1554843"/>
          </a:xfrm>
          <a:prstGeom prst="rect">
            <a:avLst/>
          </a:prstGeom>
        </p:spPr>
      </p:pic>
      <p:sp>
        <p:nvSpPr>
          <p:cNvPr id="10" name="TextBox 9">
            <a:extLst>
              <a:ext uri="{FF2B5EF4-FFF2-40B4-BE49-F238E27FC236}">
                <a16:creationId xmlns:a16="http://schemas.microsoft.com/office/drawing/2014/main" id="{31D651B5-6991-4222-3E80-71A42539F6DF}"/>
              </a:ext>
            </a:extLst>
          </p:cNvPr>
          <p:cNvSpPr txBox="1"/>
          <p:nvPr/>
        </p:nvSpPr>
        <p:spPr>
          <a:xfrm>
            <a:off x="3415686" y="2770418"/>
            <a:ext cx="3763398" cy="707886"/>
          </a:xfrm>
          <a:prstGeom prst="rect">
            <a:avLst/>
          </a:prstGeom>
          <a:noFill/>
        </p:spPr>
        <p:txBody>
          <a:bodyPr wrap="square">
            <a:spAutoFit/>
          </a:bodyPr>
          <a:lstStyle/>
          <a:p>
            <a:r>
              <a:rPr lang="en-US" b="0" i="0" u="none" strike="noStrike" dirty="0">
                <a:solidFill>
                  <a:srgbClr val="202122"/>
                </a:solidFill>
                <a:effectLst/>
                <a:highlight>
                  <a:srgbClr val="FFFFFF"/>
                </a:highlight>
                <a:latin typeface="Arial" panose="020B0604020202020204" pitchFamily="34" charset="0"/>
              </a:rPr>
              <a:t> </a:t>
            </a:r>
            <a:r>
              <a:rPr lang="en-US" sz="1100" b="0" i="1" u="none" strike="noStrike" dirty="0">
                <a:solidFill>
                  <a:srgbClr val="202122"/>
                </a:solidFill>
                <a:effectLst/>
                <a:latin typeface="Arial" panose="020B0604020202020204" pitchFamily="34" charset="0"/>
              </a:rPr>
              <a:t>Rosenblatt, F. (1958). </a:t>
            </a:r>
            <a:r>
              <a:rPr lang="en-US" sz="1100" b="0" i="1" u="none" strike="noStrike" dirty="0">
                <a:solidFill>
                  <a:srgbClr val="202122"/>
                </a:solidFill>
                <a:effectLst/>
                <a:latin typeface="Arial" panose="020B0604020202020204" pitchFamily="34" charset="0"/>
                <a:hlinkClick r:id="rId7"/>
              </a:rPr>
              <a:t>"The perceptron: A probabilistic model for information storage and organization in the brain"</a:t>
            </a:r>
            <a:r>
              <a:rPr lang="en-US" sz="1100" b="0" i="1" u="none" strike="noStrike" dirty="0">
                <a:solidFill>
                  <a:srgbClr val="202122"/>
                </a:solidFill>
                <a:effectLst/>
                <a:latin typeface="Arial" panose="020B0604020202020204" pitchFamily="34" charset="0"/>
              </a:rPr>
              <a:t>. Psychological Review. </a:t>
            </a:r>
            <a:r>
              <a:rPr lang="en-US" sz="1100" b="1" i="1" u="none" strike="noStrike" dirty="0">
                <a:solidFill>
                  <a:srgbClr val="202122"/>
                </a:solidFill>
                <a:effectLst/>
                <a:latin typeface="Arial" panose="020B0604020202020204" pitchFamily="34" charset="0"/>
              </a:rPr>
              <a:t>65</a:t>
            </a:r>
            <a:r>
              <a:rPr lang="en-US" sz="1100" b="0" i="1" u="none" strike="noStrike" dirty="0">
                <a:solidFill>
                  <a:srgbClr val="202122"/>
                </a:solidFill>
                <a:effectLst/>
                <a:latin typeface="Arial" panose="020B0604020202020204" pitchFamily="34" charset="0"/>
              </a:rPr>
              <a:t> (6): 386–408</a:t>
            </a:r>
            <a:endParaRPr lang="en-US" dirty="0"/>
          </a:p>
        </p:txBody>
      </p:sp>
      <p:grpSp>
        <p:nvGrpSpPr>
          <p:cNvPr id="11" name="Group 10">
            <a:extLst>
              <a:ext uri="{FF2B5EF4-FFF2-40B4-BE49-F238E27FC236}">
                <a16:creationId xmlns:a16="http://schemas.microsoft.com/office/drawing/2014/main" id="{9AF6821D-AB4B-D327-82F9-3DC8801DAACF}"/>
              </a:ext>
            </a:extLst>
          </p:cNvPr>
          <p:cNvGrpSpPr/>
          <p:nvPr/>
        </p:nvGrpSpPr>
        <p:grpSpPr>
          <a:xfrm>
            <a:off x="7674868" y="1353312"/>
            <a:ext cx="2778510" cy="1554844"/>
            <a:chOff x="8819905" y="1335532"/>
            <a:chExt cx="3142500" cy="1471100"/>
          </a:xfrm>
        </p:grpSpPr>
        <p:pic>
          <p:nvPicPr>
            <p:cNvPr id="12" name="Picture 2">
              <a:extLst>
                <a:ext uri="{FF2B5EF4-FFF2-40B4-BE49-F238E27FC236}">
                  <a16:creationId xmlns:a16="http://schemas.microsoft.com/office/drawing/2014/main" id="{28A3EA09-B9B4-8088-657A-B2F88FA0D60B}"/>
                </a:ext>
              </a:extLst>
            </p:cNvPr>
            <p:cNvPicPr>
              <a:picLocks noChangeAspect="1" noChangeArrowheads="1"/>
            </p:cNvPicPr>
            <p:nvPr/>
          </p:nvPicPr>
          <p:blipFill>
            <a:blip r:embed="rId8" cstate="hqprint">
              <a:extLst>
                <a:ext uri="{28A0092B-C50C-407E-A947-70E740481C1C}">
                  <a14:useLocalDpi xmlns:a14="http://schemas.microsoft.com/office/drawing/2010/main"/>
                </a:ext>
              </a:extLst>
            </a:blip>
            <a:srcRect/>
            <a:stretch>
              <a:fillRect/>
            </a:stretch>
          </p:blipFill>
          <p:spPr bwMode="auto">
            <a:xfrm>
              <a:off x="8819905" y="1335532"/>
              <a:ext cx="2682477" cy="101244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5EB470E-1459-5F91-1FB8-F0DD41B0CF21}"/>
                </a:ext>
              </a:extLst>
            </p:cNvPr>
            <p:cNvSpPr txBox="1"/>
            <p:nvPr/>
          </p:nvSpPr>
          <p:spPr>
            <a:xfrm>
              <a:off x="9691261" y="2321864"/>
              <a:ext cx="934871" cy="258532"/>
            </a:xfrm>
            <a:prstGeom prst="rect">
              <a:avLst/>
            </a:prstGeom>
            <a:noFill/>
          </p:spPr>
          <p:txBody>
            <a:bodyPr wrap="none" rtlCol="0">
              <a:spAutoFit/>
            </a:bodyPr>
            <a:lstStyle/>
            <a:p>
              <a:pPr algn="ctr">
                <a:lnSpc>
                  <a:spcPct val="90000"/>
                </a:lnSpc>
              </a:pPr>
              <a:r>
                <a:rPr lang="en-US" sz="1200" dirty="0"/>
                <a:t>Perceptron</a:t>
              </a:r>
            </a:p>
          </p:txBody>
        </p:sp>
        <p:sp>
          <p:nvSpPr>
            <p:cNvPr id="14" name="TextBox 13">
              <a:extLst>
                <a:ext uri="{FF2B5EF4-FFF2-40B4-BE49-F238E27FC236}">
                  <a16:creationId xmlns:a16="http://schemas.microsoft.com/office/drawing/2014/main" id="{C10F3C5C-E428-DB2A-255C-B9CA25EA90E9}"/>
                </a:ext>
              </a:extLst>
            </p:cNvPr>
            <p:cNvSpPr txBox="1"/>
            <p:nvPr/>
          </p:nvSpPr>
          <p:spPr>
            <a:xfrm>
              <a:off x="8854534" y="2552588"/>
              <a:ext cx="3107871" cy="254044"/>
            </a:xfrm>
            <a:prstGeom prst="rect">
              <a:avLst/>
            </a:prstGeom>
            <a:noFill/>
          </p:spPr>
          <p:txBody>
            <a:bodyPr wrap="square">
              <a:spAutoFit/>
            </a:bodyPr>
            <a:lstStyle/>
            <a:p>
              <a:endParaRPr lang="en-US" sz="1051" dirty="0"/>
            </a:p>
          </p:txBody>
        </p:sp>
      </p:grpSp>
      <p:sp>
        <p:nvSpPr>
          <p:cNvPr id="20" name="TextBox 19">
            <a:extLst>
              <a:ext uri="{FF2B5EF4-FFF2-40B4-BE49-F238E27FC236}">
                <a16:creationId xmlns:a16="http://schemas.microsoft.com/office/drawing/2014/main" id="{1BD72A6C-E65E-EB69-1089-E90BE8C4807A}"/>
              </a:ext>
            </a:extLst>
          </p:cNvPr>
          <p:cNvSpPr txBox="1"/>
          <p:nvPr/>
        </p:nvSpPr>
        <p:spPr>
          <a:xfrm>
            <a:off x="7650184" y="2827124"/>
            <a:ext cx="4319189" cy="3693319"/>
          </a:xfrm>
          <a:prstGeom prst="rect">
            <a:avLst/>
          </a:prstGeom>
          <a:solidFill>
            <a:schemeClr val="bg1">
              <a:lumMod val="95000"/>
            </a:schemeClr>
          </a:solidFill>
        </p:spPr>
        <p:txBody>
          <a:bodyPr wrap="square">
            <a:spAutoFit/>
          </a:bodyPr>
          <a:lstStyle/>
          <a:p>
            <a:r>
              <a:rPr lang="en-US" sz="900" dirty="0"/>
              <a:t>import </a:t>
            </a:r>
            <a:r>
              <a:rPr lang="en-US" sz="900" dirty="0" err="1"/>
              <a:t>numpy</a:t>
            </a:r>
            <a:r>
              <a:rPr lang="en-US" sz="900" dirty="0"/>
              <a:t> as np</a:t>
            </a:r>
          </a:p>
          <a:p>
            <a:endParaRPr lang="en-US" sz="900" dirty="0"/>
          </a:p>
          <a:p>
            <a:r>
              <a:rPr lang="en-US" sz="900" dirty="0"/>
              <a:t>class Perceptron:</a:t>
            </a:r>
          </a:p>
          <a:p>
            <a:r>
              <a:rPr lang="en-US" sz="900" dirty="0"/>
              <a:t>    def __</a:t>
            </a:r>
            <a:r>
              <a:rPr lang="en-US" sz="900" dirty="0" err="1"/>
              <a:t>init</a:t>
            </a:r>
            <a:r>
              <a:rPr lang="en-US" sz="900" dirty="0"/>
              <a:t>__(self, </a:t>
            </a:r>
            <a:r>
              <a:rPr lang="en-US" sz="900" dirty="0" err="1"/>
              <a:t>input_size</a:t>
            </a:r>
            <a:r>
              <a:rPr lang="en-US" sz="900" dirty="0"/>
              <a:t>, </a:t>
            </a:r>
            <a:r>
              <a:rPr lang="en-US" sz="900" dirty="0" err="1"/>
              <a:t>learning_rate</a:t>
            </a:r>
            <a:r>
              <a:rPr lang="en-US" sz="900" dirty="0"/>
              <a:t>=0.01, epochs=100):</a:t>
            </a:r>
          </a:p>
          <a:p>
            <a:r>
              <a:rPr lang="en-US" sz="900" dirty="0"/>
              <a:t>        </a:t>
            </a:r>
            <a:r>
              <a:rPr lang="en-US" sz="900" dirty="0" err="1"/>
              <a:t>self.weights</a:t>
            </a:r>
            <a:r>
              <a:rPr lang="en-US" sz="900" dirty="0"/>
              <a:t> = </a:t>
            </a:r>
            <a:r>
              <a:rPr lang="en-US" sz="900" dirty="0" err="1"/>
              <a:t>np.zeros</a:t>
            </a:r>
            <a:r>
              <a:rPr lang="en-US" sz="900" dirty="0"/>
              <a:t>(</a:t>
            </a:r>
            <a:r>
              <a:rPr lang="en-US" sz="900" dirty="0" err="1"/>
              <a:t>input_size</a:t>
            </a:r>
            <a:r>
              <a:rPr lang="en-US" sz="900" dirty="0"/>
              <a:t> + 1)  # +1 for the bias term</a:t>
            </a:r>
          </a:p>
          <a:p>
            <a:r>
              <a:rPr lang="en-US" sz="900" dirty="0"/>
              <a:t>        </a:t>
            </a:r>
            <a:r>
              <a:rPr lang="en-US" sz="900" dirty="0" err="1"/>
              <a:t>self.learning_rate</a:t>
            </a:r>
            <a:r>
              <a:rPr lang="en-US" sz="900" dirty="0"/>
              <a:t> = </a:t>
            </a:r>
            <a:r>
              <a:rPr lang="en-US" sz="900" dirty="0" err="1"/>
              <a:t>learning_rate</a:t>
            </a:r>
            <a:endParaRPr lang="en-US" sz="900" dirty="0"/>
          </a:p>
          <a:p>
            <a:r>
              <a:rPr lang="en-US" sz="900" dirty="0"/>
              <a:t>        </a:t>
            </a:r>
            <a:r>
              <a:rPr lang="en-US" sz="900" dirty="0" err="1"/>
              <a:t>self.epochs</a:t>
            </a:r>
            <a:r>
              <a:rPr lang="en-US" sz="900" dirty="0"/>
              <a:t> = epochs</a:t>
            </a:r>
          </a:p>
          <a:p>
            <a:endParaRPr lang="en-US" sz="900" dirty="0"/>
          </a:p>
          <a:p>
            <a:r>
              <a:rPr lang="en-US" sz="900" dirty="0"/>
              <a:t>    def </a:t>
            </a:r>
            <a:r>
              <a:rPr lang="en-US" sz="900" dirty="0" err="1"/>
              <a:t>activation_function</a:t>
            </a:r>
            <a:r>
              <a:rPr lang="en-US" sz="900" dirty="0"/>
              <a:t>(self, x):</a:t>
            </a:r>
          </a:p>
          <a:p>
            <a:r>
              <a:rPr lang="en-US" sz="900" dirty="0"/>
              <a:t>        return 1 if x &gt;= 0 else 0</a:t>
            </a:r>
          </a:p>
          <a:p>
            <a:endParaRPr lang="en-US" sz="900" dirty="0"/>
          </a:p>
          <a:p>
            <a:r>
              <a:rPr lang="en-US" sz="900" dirty="0"/>
              <a:t>    def predict(self, x):</a:t>
            </a:r>
          </a:p>
          <a:p>
            <a:r>
              <a:rPr lang="en-US" sz="900" dirty="0"/>
              <a:t>        z = </a:t>
            </a:r>
            <a:r>
              <a:rPr lang="en-US" sz="900" dirty="0" err="1"/>
              <a:t>self.weights.T.dot</a:t>
            </a:r>
            <a:r>
              <a:rPr lang="en-US" sz="900" dirty="0"/>
              <a:t>(</a:t>
            </a:r>
            <a:r>
              <a:rPr lang="en-US" sz="900" dirty="0" err="1"/>
              <a:t>np.insert</a:t>
            </a:r>
            <a:r>
              <a:rPr lang="en-US" sz="900" dirty="0"/>
              <a:t>(x, 0, 1))  # Insert 1 for bias term</a:t>
            </a:r>
          </a:p>
          <a:p>
            <a:r>
              <a:rPr lang="en-US" sz="900" dirty="0"/>
              <a:t>        return </a:t>
            </a:r>
            <a:r>
              <a:rPr lang="en-US" sz="900" dirty="0" err="1"/>
              <a:t>self.activation_function</a:t>
            </a:r>
            <a:r>
              <a:rPr lang="en-US" sz="900" dirty="0"/>
              <a:t>(z)</a:t>
            </a:r>
          </a:p>
          <a:p>
            <a:endParaRPr lang="en-US" sz="900" dirty="0"/>
          </a:p>
          <a:p>
            <a:r>
              <a:rPr lang="en-US" sz="900" dirty="0"/>
              <a:t>    def fit(self, X, y):</a:t>
            </a:r>
          </a:p>
          <a:p>
            <a:r>
              <a:rPr lang="en-US" sz="900" dirty="0"/>
              <a:t>        for epoch in range(</a:t>
            </a:r>
            <a:r>
              <a:rPr lang="en-US" sz="900" dirty="0" err="1"/>
              <a:t>self.epochs</a:t>
            </a:r>
            <a:r>
              <a:rPr lang="en-US" sz="900" dirty="0"/>
              <a:t>):</a:t>
            </a:r>
          </a:p>
          <a:p>
            <a:r>
              <a:rPr lang="en-US" sz="900" dirty="0"/>
              <a:t>            for xi, target in zip(X, y):</a:t>
            </a:r>
          </a:p>
          <a:p>
            <a:r>
              <a:rPr lang="en-US" sz="900" dirty="0"/>
              <a:t>                prediction = </a:t>
            </a:r>
            <a:r>
              <a:rPr lang="en-US" sz="900" dirty="0" err="1"/>
              <a:t>self.predict</a:t>
            </a:r>
            <a:r>
              <a:rPr lang="en-US" sz="900" dirty="0"/>
              <a:t>(xi)</a:t>
            </a:r>
          </a:p>
          <a:p>
            <a:r>
              <a:rPr lang="en-US" sz="900" dirty="0"/>
              <a:t>                </a:t>
            </a:r>
            <a:r>
              <a:rPr lang="en-US" sz="900" dirty="0" err="1"/>
              <a:t>self.weights</a:t>
            </a:r>
            <a:r>
              <a:rPr lang="en-US" sz="900" dirty="0"/>
              <a:t>[1:] += </a:t>
            </a:r>
            <a:r>
              <a:rPr lang="en-US" sz="900" dirty="0" err="1"/>
              <a:t>self.learning_rate</a:t>
            </a:r>
            <a:r>
              <a:rPr lang="en-US" sz="900" dirty="0"/>
              <a:t> * (target - prediction) * xi</a:t>
            </a:r>
          </a:p>
          <a:p>
            <a:r>
              <a:rPr lang="en-US" sz="900" dirty="0"/>
              <a:t>                </a:t>
            </a:r>
            <a:r>
              <a:rPr lang="en-US" sz="900" dirty="0" err="1"/>
              <a:t>self.weights</a:t>
            </a:r>
            <a:r>
              <a:rPr lang="en-US" sz="900" dirty="0"/>
              <a:t>[0] += </a:t>
            </a:r>
            <a:r>
              <a:rPr lang="en-US" sz="900" dirty="0" err="1"/>
              <a:t>self.learning_rate</a:t>
            </a:r>
            <a:r>
              <a:rPr lang="en-US" sz="900" dirty="0"/>
              <a:t> * (target - prediction)  # Bias term</a:t>
            </a:r>
          </a:p>
          <a:p>
            <a:endParaRPr lang="en-US" sz="900" dirty="0"/>
          </a:p>
          <a:p>
            <a:r>
              <a:rPr lang="en-US" sz="900" dirty="0"/>
              <a:t>    def evaluate(self, X, y):</a:t>
            </a:r>
          </a:p>
          <a:p>
            <a:r>
              <a:rPr lang="en-US" sz="900" dirty="0"/>
              <a:t>        predictions = [</a:t>
            </a:r>
            <a:r>
              <a:rPr lang="en-US" sz="900" dirty="0" err="1"/>
              <a:t>self.predict</a:t>
            </a:r>
            <a:r>
              <a:rPr lang="en-US" sz="900" dirty="0"/>
              <a:t>(xi) for xi in X]</a:t>
            </a:r>
          </a:p>
          <a:p>
            <a:r>
              <a:rPr lang="en-US" sz="900" dirty="0"/>
              <a:t>        accuracy = </a:t>
            </a:r>
            <a:r>
              <a:rPr lang="en-US" sz="900" dirty="0" err="1"/>
              <a:t>np.mean</a:t>
            </a:r>
            <a:r>
              <a:rPr lang="en-US" sz="900" dirty="0"/>
              <a:t>(predictions == y)</a:t>
            </a:r>
          </a:p>
          <a:p>
            <a:r>
              <a:rPr lang="en-US" sz="900" dirty="0"/>
              <a:t>        return accuracy</a:t>
            </a:r>
            <a:endParaRPr lang="en-US" sz="1200" dirty="0"/>
          </a:p>
        </p:txBody>
      </p:sp>
      <p:sp>
        <p:nvSpPr>
          <p:cNvPr id="21" name="TextBox 20">
            <a:extLst>
              <a:ext uri="{FF2B5EF4-FFF2-40B4-BE49-F238E27FC236}">
                <a16:creationId xmlns:a16="http://schemas.microsoft.com/office/drawing/2014/main" id="{3A65CD8A-9835-706C-F450-D13BA316CA1D}"/>
              </a:ext>
            </a:extLst>
          </p:cNvPr>
          <p:cNvSpPr txBox="1"/>
          <p:nvPr/>
        </p:nvSpPr>
        <p:spPr>
          <a:xfrm>
            <a:off x="8496230" y="6540004"/>
            <a:ext cx="2929007" cy="244682"/>
          </a:xfrm>
          <a:prstGeom prst="rect">
            <a:avLst/>
          </a:prstGeom>
          <a:noFill/>
        </p:spPr>
        <p:txBody>
          <a:bodyPr wrap="none" rtlCol="0">
            <a:spAutoFit/>
          </a:bodyPr>
          <a:lstStyle/>
          <a:p>
            <a:pPr algn="l">
              <a:lnSpc>
                <a:spcPct val="90000"/>
              </a:lnSpc>
            </a:pPr>
            <a:r>
              <a:rPr lang="en-US" sz="1100" dirty="0">
                <a:latin typeface="+mn-lt"/>
              </a:rPr>
              <a:t>ChatGPT 4o – “</a:t>
            </a:r>
            <a:r>
              <a:rPr lang="en-US" sz="1100" b="0" i="0" u="none" strike="noStrike" dirty="0">
                <a:solidFill>
                  <a:srgbClr val="000000"/>
                </a:solidFill>
                <a:effectLst/>
                <a:latin typeface="-webkit-standard"/>
              </a:rPr>
              <a:t>write a perceptron in python”</a:t>
            </a:r>
            <a:endParaRPr lang="en-US" sz="1100" dirty="0">
              <a:latin typeface="+mn-lt"/>
            </a:endParaRPr>
          </a:p>
        </p:txBody>
      </p:sp>
      <p:sp>
        <p:nvSpPr>
          <p:cNvPr id="22" name="TextBox 21">
            <a:extLst>
              <a:ext uri="{FF2B5EF4-FFF2-40B4-BE49-F238E27FC236}">
                <a16:creationId xmlns:a16="http://schemas.microsoft.com/office/drawing/2014/main" id="{C302353C-DC61-7A60-B6DA-77A204994A8E}"/>
              </a:ext>
            </a:extLst>
          </p:cNvPr>
          <p:cNvSpPr txBox="1"/>
          <p:nvPr/>
        </p:nvSpPr>
        <p:spPr>
          <a:xfrm>
            <a:off x="7912205" y="813816"/>
            <a:ext cx="2303836" cy="341632"/>
          </a:xfrm>
          <a:prstGeom prst="rect">
            <a:avLst/>
          </a:prstGeom>
          <a:noFill/>
        </p:spPr>
        <p:txBody>
          <a:bodyPr wrap="none" rtlCol="0">
            <a:spAutoFit/>
          </a:bodyPr>
          <a:lstStyle/>
          <a:p>
            <a:pPr algn="l">
              <a:lnSpc>
                <a:spcPct val="90000"/>
              </a:lnSpc>
            </a:pPr>
            <a:r>
              <a:rPr lang="en-US" dirty="0">
                <a:latin typeface="+mn-lt"/>
              </a:rPr>
              <a:t>Eighty years later…</a:t>
            </a:r>
          </a:p>
        </p:txBody>
      </p:sp>
      <p:pic>
        <p:nvPicPr>
          <p:cNvPr id="23" name="Picture 4">
            <a:extLst>
              <a:ext uri="{FF2B5EF4-FFF2-40B4-BE49-F238E27FC236}">
                <a16:creationId xmlns:a16="http://schemas.microsoft.com/office/drawing/2014/main" id="{30F0D4D3-3493-76CC-38FD-1CA242AD8646}"/>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10269585" y="1416603"/>
            <a:ext cx="1004970" cy="1004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007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C69EF-4D5F-5780-E425-1E1A973B8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BABF8-6FB7-66CE-F2B3-A2054E0EF035}"/>
              </a:ext>
            </a:extLst>
          </p:cNvPr>
          <p:cNvSpPr>
            <a:spLocks noGrp="1"/>
          </p:cNvSpPr>
          <p:nvPr>
            <p:ph type="title"/>
          </p:nvPr>
        </p:nvSpPr>
        <p:spPr/>
        <p:txBody>
          <a:bodyPr/>
          <a:lstStyle/>
          <a:p>
            <a:r>
              <a:rPr lang="en-US"/>
              <a:t>AI Trends</a:t>
            </a:r>
            <a:endParaRPr lang="en-US" dirty="0"/>
          </a:p>
        </p:txBody>
      </p:sp>
      <p:graphicFrame>
        <p:nvGraphicFramePr>
          <p:cNvPr id="16" name="Content Placeholder 15">
            <a:extLst>
              <a:ext uri="{FF2B5EF4-FFF2-40B4-BE49-F238E27FC236}">
                <a16:creationId xmlns:a16="http://schemas.microsoft.com/office/drawing/2014/main" id="{271482A3-28E9-F55D-D4B8-8A5406AC0447}"/>
              </a:ext>
            </a:extLst>
          </p:cNvPr>
          <p:cNvGraphicFramePr>
            <a:graphicFrameLocks noGrp="1"/>
          </p:cNvGraphicFramePr>
          <p:nvPr>
            <p:ph idx="1"/>
            <p:extLst>
              <p:ext uri="{D42A27DB-BD31-4B8C-83A1-F6EECF244321}">
                <p14:modId xmlns:p14="http://schemas.microsoft.com/office/powerpoint/2010/main" val="135033713"/>
              </p:ext>
            </p:extLst>
          </p:nvPr>
        </p:nvGraphicFramePr>
        <p:xfrm>
          <a:off x="2010285" y="813816"/>
          <a:ext cx="8327322" cy="5123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32407D0-B848-D353-DB04-095F68BC46A7}"/>
              </a:ext>
            </a:extLst>
          </p:cNvPr>
          <p:cNvSpPr txBox="1"/>
          <p:nvPr/>
        </p:nvSpPr>
        <p:spPr>
          <a:xfrm>
            <a:off x="2514276" y="6207049"/>
            <a:ext cx="2707617" cy="338554"/>
          </a:xfrm>
          <a:prstGeom prst="rect">
            <a:avLst/>
          </a:prstGeom>
          <a:noFill/>
        </p:spPr>
        <p:txBody>
          <a:bodyPr wrap="square">
            <a:spAutoFit/>
          </a:bodyPr>
          <a:lstStyle/>
          <a:p>
            <a:r>
              <a:rPr lang="en-US" sz="800" dirty="0">
                <a:latin typeface="+mn-lt"/>
              </a:rPr>
              <a:t>Vaswani, A., “Attention Is All You Need”, </a:t>
            </a:r>
            <a:r>
              <a:rPr lang="en-US" sz="800" dirty="0" err="1">
                <a:latin typeface="+mn-lt"/>
              </a:rPr>
              <a:t>arXiv</a:t>
            </a:r>
            <a:r>
              <a:rPr lang="en-US" sz="800" dirty="0">
                <a:latin typeface="+mn-lt"/>
              </a:rPr>
              <a:t> e-prints, 2017.</a:t>
            </a:r>
          </a:p>
        </p:txBody>
      </p:sp>
      <p:sp>
        <p:nvSpPr>
          <p:cNvPr id="9" name="TextBox 8">
            <a:extLst>
              <a:ext uri="{FF2B5EF4-FFF2-40B4-BE49-F238E27FC236}">
                <a16:creationId xmlns:a16="http://schemas.microsoft.com/office/drawing/2014/main" id="{01852EE5-E2C2-A18F-F060-49F6F168B629}"/>
              </a:ext>
            </a:extLst>
          </p:cNvPr>
          <p:cNvSpPr txBox="1"/>
          <p:nvPr/>
        </p:nvSpPr>
        <p:spPr>
          <a:xfrm>
            <a:off x="5221893" y="6197958"/>
            <a:ext cx="3390351" cy="338554"/>
          </a:xfrm>
          <a:prstGeom prst="rect">
            <a:avLst/>
          </a:prstGeom>
          <a:noFill/>
        </p:spPr>
        <p:txBody>
          <a:bodyPr wrap="square">
            <a:spAutoFit/>
          </a:bodyPr>
          <a:lstStyle/>
          <a:p>
            <a:r>
              <a:rPr lang="en-US" sz="800" i="1" dirty="0">
                <a:latin typeface="+mn-lt"/>
              </a:rPr>
              <a:t>Kwei-</a:t>
            </a:r>
            <a:r>
              <a:rPr lang="en-US" sz="800" i="1" dirty="0" err="1">
                <a:latin typeface="+mn-lt"/>
              </a:rPr>
              <a:t>Herng</a:t>
            </a:r>
            <a:r>
              <a:rPr lang="en-US" sz="800" i="1" dirty="0">
                <a:latin typeface="+mn-lt"/>
              </a:rPr>
              <a:t> Lai, et al. 2020. Policy-GNN: Aggregation Optimization for Graph Neural Networks.(KDD '20). </a:t>
            </a:r>
            <a:endParaRPr lang="en-US" sz="800" dirty="0">
              <a:latin typeface="+mn-lt"/>
            </a:endParaRPr>
          </a:p>
        </p:txBody>
      </p:sp>
      <p:sp>
        <p:nvSpPr>
          <p:cNvPr id="3" name="TextBox 2">
            <a:extLst>
              <a:ext uri="{FF2B5EF4-FFF2-40B4-BE49-F238E27FC236}">
                <a16:creationId xmlns:a16="http://schemas.microsoft.com/office/drawing/2014/main" id="{C47FCF80-CD21-45E7-DCFF-E31A249FADAF}"/>
              </a:ext>
            </a:extLst>
          </p:cNvPr>
          <p:cNvSpPr txBox="1"/>
          <p:nvPr/>
        </p:nvSpPr>
        <p:spPr>
          <a:xfrm>
            <a:off x="1305291" y="6339315"/>
            <a:ext cx="675185" cy="203133"/>
          </a:xfrm>
          <a:prstGeom prst="rect">
            <a:avLst/>
          </a:prstGeom>
          <a:noFill/>
        </p:spPr>
        <p:txBody>
          <a:bodyPr wrap="none" rtlCol="0">
            <a:spAutoFit/>
          </a:bodyPr>
          <a:lstStyle/>
          <a:p>
            <a:pPr algn="l">
              <a:lnSpc>
                <a:spcPct val="90000"/>
              </a:lnSpc>
            </a:pPr>
            <a:r>
              <a:rPr lang="en-US" sz="800" dirty="0">
                <a:latin typeface="+mn-lt"/>
              </a:rPr>
              <a:t>Wikipedia</a:t>
            </a:r>
          </a:p>
        </p:txBody>
      </p:sp>
      <p:sp>
        <p:nvSpPr>
          <p:cNvPr id="6" name="TextBox 5">
            <a:extLst>
              <a:ext uri="{FF2B5EF4-FFF2-40B4-BE49-F238E27FC236}">
                <a16:creationId xmlns:a16="http://schemas.microsoft.com/office/drawing/2014/main" id="{23FB17F6-2869-F384-8355-9CB940754832}"/>
              </a:ext>
            </a:extLst>
          </p:cNvPr>
          <p:cNvSpPr txBox="1"/>
          <p:nvPr/>
        </p:nvSpPr>
        <p:spPr>
          <a:xfrm>
            <a:off x="8274651" y="6265668"/>
            <a:ext cx="1327608" cy="203133"/>
          </a:xfrm>
          <a:prstGeom prst="rect">
            <a:avLst/>
          </a:prstGeom>
          <a:noFill/>
        </p:spPr>
        <p:txBody>
          <a:bodyPr wrap="none" rtlCol="0">
            <a:spAutoFit/>
          </a:bodyPr>
          <a:lstStyle/>
          <a:p>
            <a:pPr algn="l">
              <a:lnSpc>
                <a:spcPct val="90000"/>
              </a:lnSpc>
            </a:pPr>
            <a:r>
              <a:rPr lang="en-US" sz="800" dirty="0">
                <a:latin typeface="+mn-lt"/>
              </a:rPr>
              <a:t>Dr. Katherine Schuman</a:t>
            </a:r>
          </a:p>
        </p:txBody>
      </p:sp>
    </p:spTree>
    <p:extLst>
      <p:ext uri="{BB962C8B-B14F-4D97-AF65-F5344CB8AC3E}">
        <p14:creationId xmlns:p14="http://schemas.microsoft.com/office/powerpoint/2010/main" val="1348184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BFBF-F137-74F7-B84D-38589784993F}"/>
              </a:ext>
            </a:extLst>
          </p:cNvPr>
          <p:cNvSpPr>
            <a:spLocks noGrp="1"/>
          </p:cNvSpPr>
          <p:nvPr>
            <p:ph type="title"/>
          </p:nvPr>
        </p:nvSpPr>
        <p:spPr/>
        <p:txBody>
          <a:bodyPr/>
          <a:lstStyle/>
          <a:p>
            <a:r>
              <a:rPr lang="en-US" dirty="0"/>
              <a:t>LLM – Encode language model using neural networks</a:t>
            </a:r>
          </a:p>
        </p:txBody>
      </p:sp>
      <p:grpSp>
        <p:nvGrpSpPr>
          <p:cNvPr id="9" name="Group 8">
            <a:extLst>
              <a:ext uri="{FF2B5EF4-FFF2-40B4-BE49-F238E27FC236}">
                <a16:creationId xmlns:a16="http://schemas.microsoft.com/office/drawing/2014/main" id="{17663EA0-D22F-013A-AED3-4541556A50B4}"/>
              </a:ext>
            </a:extLst>
          </p:cNvPr>
          <p:cNvGrpSpPr/>
          <p:nvPr/>
        </p:nvGrpSpPr>
        <p:grpSpPr>
          <a:xfrm>
            <a:off x="8968454" y="3444981"/>
            <a:ext cx="2718565" cy="1831754"/>
            <a:chOff x="4148059" y="5194016"/>
            <a:chExt cx="2718565" cy="1831753"/>
          </a:xfrm>
        </p:grpSpPr>
        <p:grpSp>
          <p:nvGrpSpPr>
            <p:cNvPr id="10" name="Group 9">
              <a:extLst>
                <a:ext uri="{FF2B5EF4-FFF2-40B4-BE49-F238E27FC236}">
                  <a16:creationId xmlns:a16="http://schemas.microsoft.com/office/drawing/2014/main" id="{3A4F4E19-8128-8372-87FC-C70D6B526E49}"/>
                </a:ext>
              </a:extLst>
            </p:cNvPr>
            <p:cNvGrpSpPr/>
            <p:nvPr/>
          </p:nvGrpSpPr>
          <p:grpSpPr>
            <a:xfrm>
              <a:off x="4930395" y="5194016"/>
              <a:ext cx="1298768" cy="1355577"/>
              <a:chOff x="4925500" y="5364627"/>
              <a:chExt cx="1298768" cy="1355577"/>
            </a:xfrm>
          </p:grpSpPr>
          <p:sp>
            <p:nvSpPr>
              <p:cNvPr id="13" name="Oval 12">
                <a:extLst>
                  <a:ext uri="{FF2B5EF4-FFF2-40B4-BE49-F238E27FC236}">
                    <a16:creationId xmlns:a16="http://schemas.microsoft.com/office/drawing/2014/main" id="{9EFF0C74-A7DA-A2A4-14F3-C0AD8D9E895B}"/>
                  </a:ext>
                </a:extLst>
              </p:cNvPr>
              <p:cNvSpPr/>
              <p:nvPr/>
            </p:nvSpPr>
            <p:spPr>
              <a:xfrm>
                <a:off x="4925500" y="5367768"/>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14" name="Curved Connector 13">
                <a:extLst>
                  <a:ext uri="{FF2B5EF4-FFF2-40B4-BE49-F238E27FC236}">
                    <a16:creationId xmlns:a16="http://schemas.microsoft.com/office/drawing/2014/main" id="{7C050132-AD9E-DE7D-B50C-8A3BEC44288D}"/>
                  </a:ext>
                </a:extLst>
              </p:cNvPr>
              <p:cNvCxnSpPr>
                <a:stCxn id="13" idx="0"/>
                <a:endCxn id="13" idx="7"/>
              </p:cNvCxnSpPr>
              <p:nvPr/>
            </p:nvCxnSpPr>
            <p:spPr>
              <a:xfrm rot="16200000" flipH="1">
                <a:off x="5196853" y="5319856"/>
                <a:ext cx="62173" cy="157996"/>
              </a:xfrm>
              <a:prstGeom prst="curvedConnector3">
                <a:avLst>
                  <a:gd name="adj1" fmla="val -367684"/>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8B67544-E540-EF1D-B630-D8FDBB2557DF}"/>
                  </a:ext>
                </a:extLst>
              </p:cNvPr>
              <p:cNvSpPr/>
              <p:nvPr/>
            </p:nvSpPr>
            <p:spPr>
              <a:xfrm>
                <a:off x="5671895" y="5364627"/>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16" name="Straight Arrow Connector 15">
                <a:extLst>
                  <a:ext uri="{FF2B5EF4-FFF2-40B4-BE49-F238E27FC236}">
                    <a16:creationId xmlns:a16="http://schemas.microsoft.com/office/drawing/2014/main" id="{27997F47-AC62-9140-59E3-BAEF6E0CE2B1}"/>
                  </a:ext>
                </a:extLst>
              </p:cNvPr>
              <p:cNvCxnSpPr/>
              <p:nvPr/>
            </p:nvCxnSpPr>
            <p:spPr>
              <a:xfrm>
                <a:off x="5372383" y="5576898"/>
                <a:ext cx="2995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BF34041C-550A-6D64-8BC7-74166FA7C621}"/>
                  </a:ext>
                </a:extLst>
              </p:cNvPr>
              <p:cNvSpPr/>
              <p:nvPr/>
            </p:nvSpPr>
            <p:spPr>
              <a:xfrm>
                <a:off x="5279002" y="6295662"/>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18" name="Straight Arrow Connector 17">
                <a:extLst>
                  <a:ext uri="{FF2B5EF4-FFF2-40B4-BE49-F238E27FC236}">
                    <a16:creationId xmlns:a16="http://schemas.microsoft.com/office/drawing/2014/main" id="{53A7B0EE-DD7E-FB73-4842-B7CA84CAC0C5}"/>
                  </a:ext>
                </a:extLst>
              </p:cNvPr>
              <p:cNvCxnSpPr>
                <a:cxnSpLocks/>
                <a:endCxn id="17" idx="0"/>
              </p:cNvCxnSpPr>
              <p:nvPr/>
            </p:nvCxnSpPr>
            <p:spPr>
              <a:xfrm>
                <a:off x="5492205" y="5576898"/>
                <a:ext cx="10239" cy="7187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3657398-1053-169A-FCD5-E48053BC86B7}"/>
                  </a:ext>
                </a:extLst>
              </p:cNvPr>
              <p:cNvSpPr/>
              <p:nvPr/>
            </p:nvSpPr>
            <p:spPr>
              <a:xfrm>
                <a:off x="5777385" y="5841030"/>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20" name="Straight Arrow Connector 19">
                <a:extLst>
                  <a:ext uri="{FF2B5EF4-FFF2-40B4-BE49-F238E27FC236}">
                    <a16:creationId xmlns:a16="http://schemas.microsoft.com/office/drawing/2014/main" id="{D2B33CC4-6FFA-8D29-29E0-581E368150A9}"/>
                  </a:ext>
                </a:extLst>
              </p:cNvPr>
              <p:cNvCxnSpPr>
                <a:cxnSpLocks/>
                <a:endCxn id="19" idx="2"/>
              </p:cNvCxnSpPr>
              <p:nvPr/>
            </p:nvCxnSpPr>
            <p:spPr>
              <a:xfrm>
                <a:off x="5492205" y="6053301"/>
                <a:ext cx="28518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AA5ED7FE-9A05-8D63-C714-F1E82618B00E}"/>
                </a:ext>
              </a:extLst>
            </p:cNvPr>
            <p:cNvSpPr txBox="1"/>
            <p:nvPr/>
          </p:nvSpPr>
          <p:spPr>
            <a:xfrm>
              <a:off x="4148059" y="6601037"/>
              <a:ext cx="2718565" cy="424732"/>
            </a:xfrm>
            <a:prstGeom prst="rect">
              <a:avLst/>
            </a:prstGeom>
            <a:noFill/>
          </p:spPr>
          <p:txBody>
            <a:bodyPr wrap="none" rtlCol="0">
              <a:spAutoFit/>
            </a:bodyPr>
            <a:lstStyle/>
            <a:p>
              <a:pPr algn="ctr">
                <a:lnSpc>
                  <a:spcPct val="90000"/>
                </a:lnSpc>
              </a:pPr>
              <a:r>
                <a:rPr lang="en-US" sz="1200" dirty="0"/>
                <a:t>Large Language Model</a:t>
              </a:r>
            </a:p>
            <a:p>
              <a:pPr algn="ctr">
                <a:lnSpc>
                  <a:spcPct val="90000"/>
                </a:lnSpc>
              </a:pPr>
              <a:r>
                <a:rPr lang="en-US" sz="1200" dirty="0"/>
                <a:t>A model that can generate sentences</a:t>
              </a:r>
            </a:p>
          </p:txBody>
        </p:sp>
      </p:grpSp>
      <p:sp>
        <p:nvSpPr>
          <p:cNvPr id="4" name="TextBox 3">
            <a:extLst>
              <a:ext uri="{FF2B5EF4-FFF2-40B4-BE49-F238E27FC236}">
                <a16:creationId xmlns:a16="http://schemas.microsoft.com/office/drawing/2014/main" id="{2ED5A140-8D20-A47E-5E6E-18D8D5E38B65}"/>
              </a:ext>
            </a:extLst>
          </p:cNvPr>
          <p:cNvSpPr txBox="1"/>
          <p:nvPr/>
        </p:nvSpPr>
        <p:spPr>
          <a:xfrm>
            <a:off x="5083410" y="5688264"/>
            <a:ext cx="2122715" cy="338554"/>
          </a:xfrm>
          <a:prstGeom prst="rect">
            <a:avLst/>
          </a:prstGeom>
          <a:noFill/>
        </p:spPr>
        <p:txBody>
          <a:bodyPr wrap="square">
            <a:spAutoFit/>
          </a:bodyPr>
          <a:lstStyle/>
          <a:p>
            <a:r>
              <a:rPr lang="en-US" sz="800" dirty="0">
                <a:latin typeface="+mn-lt"/>
              </a:rPr>
              <a:t>Vaswani, A., “Attention Is All You Need”, </a:t>
            </a:r>
            <a:r>
              <a:rPr lang="en-US" sz="800" dirty="0" err="1">
                <a:latin typeface="+mn-lt"/>
              </a:rPr>
              <a:t>arXiv</a:t>
            </a:r>
            <a:r>
              <a:rPr lang="en-US" sz="800" dirty="0">
                <a:latin typeface="+mn-lt"/>
              </a:rPr>
              <a:t> e-prints, 2017.</a:t>
            </a:r>
          </a:p>
        </p:txBody>
      </p:sp>
      <p:sp>
        <p:nvSpPr>
          <p:cNvPr id="6" name="Rectangle 5">
            <a:extLst>
              <a:ext uri="{FF2B5EF4-FFF2-40B4-BE49-F238E27FC236}">
                <a16:creationId xmlns:a16="http://schemas.microsoft.com/office/drawing/2014/main" id="{93DB3659-A64A-C910-12A5-DF7AEFCEEA3E}"/>
              </a:ext>
            </a:extLst>
          </p:cNvPr>
          <p:cNvSpPr/>
          <p:nvPr/>
        </p:nvSpPr>
        <p:spPr>
          <a:xfrm>
            <a:off x="4141901" y="2538346"/>
            <a:ext cx="3571875" cy="2857499"/>
          </a:xfrm>
          <a:prstGeom prst="rect">
            <a:avLst/>
          </a:prstGeom>
          <a:blipFill rotWithShape="1">
            <a:blip r:embed="rId3" cstate="hqprint">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TextBox 10">
            <a:extLst>
              <a:ext uri="{FF2B5EF4-FFF2-40B4-BE49-F238E27FC236}">
                <a16:creationId xmlns:a16="http://schemas.microsoft.com/office/drawing/2014/main" id="{B0AD8DDA-3849-2E14-6364-58F235A71341}"/>
              </a:ext>
            </a:extLst>
          </p:cNvPr>
          <p:cNvSpPr txBox="1"/>
          <p:nvPr/>
        </p:nvSpPr>
        <p:spPr>
          <a:xfrm>
            <a:off x="2164648" y="925212"/>
            <a:ext cx="8295437" cy="757130"/>
          </a:xfrm>
          <a:prstGeom prst="rect">
            <a:avLst/>
          </a:prstGeom>
          <a:noFill/>
        </p:spPr>
        <p:txBody>
          <a:bodyPr wrap="square" rtlCol="0">
            <a:spAutoFit/>
          </a:bodyPr>
          <a:lstStyle/>
          <a:p>
            <a:pPr marL="285750" indent="-285750" algn="l">
              <a:lnSpc>
                <a:spcPct val="90000"/>
              </a:lnSpc>
              <a:buFont typeface="Arial" panose="020B0604020202020204" pitchFamily="34" charset="0"/>
              <a:buChar char="•"/>
            </a:pPr>
            <a:r>
              <a:rPr lang="en-US" sz="2400" dirty="0">
                <a:latin typeface="+mn-lt"/>
              </a:rPr>
              <a:t>A data driven language model</a:t>
            </a:r>
          </a:p>
          <a:p>
            <a:pPr marL="285750" indent="-285750" algn="l">
              <a:lnSpc>
                <a:spcPct val="90000"/>
              </a:lnSpc>
              <a:buFont typeface="Arial" panose="020B0604020202020204" pitchFamily="34" charset="0"/>
              <a:buChar char="•"/>
            </a:pPr>
            <a:r>
              <a:rPr lang="en-US" sz="2400" dirty="0">
                <a:latin typeface="+mn-lt"/>
              </a:rPr>
              <a:t>Novelty in the encoding, not the neural network</a:t>
            </a:r>
            <a:endParaRPr lang="en-US" dirty="0">
              <a:latin typeface="+mn-lt"/>
            </a:endParaRPr>
          </a:p>
        </p:txBody>
      </p:sp>
      <p:sp>
        <p:nvSpPr>
          <p:cNvPr id="7" name="TextBox 6">
            <a:extLst>
              <a:ext uri="{FF2B5EF4-FFF2-40B4-BE49-F238E27FC236}">
                <a16:creationId xmlns:a16="http://schemas.microsoft.com/office/drawing/2014/main" id="{B9E755CF-4375-4505-CF7A-2DCCB5355618}"/>
              </a:ext>
            </a:extLst>
          </p:cNvPr>
          <p:cNvSpPr txBox="1"/>
          <p:nvPr/>
        </p:nvSpPr>
        <p:spPr>
          <a:xfrm>
            <a:off x="2319923" y="3748058"/>
            <a:ext cx="2403565" cy="840230"/>
          </a:xfrm>
          <a:prstGeom prst="rect">
            <a:avLst/>
          </a:prstGeom>
          <a:noFill/>
        </p:spPr>
        <p:txBody>
          <a:bodyPr wrap="square" rtlCol="0">
            <a:spAutoFit/>
          </a:bodyPr>
          <a:lstStyle/>
          <a:p>
            <a:pPr algn="l">
              <a:lnSpc>
                <a:spcPct val="90000"/>
              </a:lnSpc>
            </a:pPr>
            <a:r>
              <a:rPr lang="en-US" dirty="0">
                <a:latin typeface="+mn-lt"/>
              </a:rPr>
              <a:t>The quick brown </a:t>
            </a:r>
            <a:r>
              <a:rPr lang="en-US" b="1" dirty="0">
                <a:highlight>
                  <a:srgbClr val="FFFF00"/>
                </a:highlight>
                <a:latin typeface="+mn-lt"/>
              </a:rPr>
              <a:t>X</a:t>
            </a:r>
            <a:r>
              <a:rPr lang="en-US" dirty="0">
                <a:latin typeface="+mn-lt"/>
              </a:rPr>
              <a:t> jumped over the lazy dog.</a:t>
            </a:r>
          </a:p>
        </p:txBody>
      </p:sp>
      <p:sp>
        <p:nvSpPr>
          <p:cNvPr id="8" name="TextBox 7">
            <a:extLst>
              <a:ext uri="{FF2B5EF4-FFF2-40B4-BE49-F238E27FC236}">
                <a16:creationId xmlns:a16="http://schemas.microsoft.com/office/drawing/2014/main" id="{993F46B9-A4E6-9C26-399A-23BC93010B5E}"/>
              </a:ext>
            </a:extLst>
          </p:cNvPr>
          <p:cNvSpPr txBox="1"/>
          <p:nvPr/>
        </p:nvSpPr>
        <p:spPr>
          <a:xfrm>
            <a:off x="7281652" y="3444981"/>
            <a:ext cx="1056700" cy="1338828"/>
          </a:xfrm>
          <a:prstGeom prst="rect">
            <a:avLst/>
          </a:prstGeom>
          <a:noFill/>
        </p:spPr>
        <p:txBody>
          <a:bodyPr wrap="none" rtlCol="0">
            <a:spAutoFit/>
          </a:bodyPr>
          <a:lstStyle/>
          <a:p>
            <a:pPr algn="l">
              <a:lnSpc>
                <a:spcPct val="90000"/>
              </a:lnSpc>
            </a:pPr>
            <a:r>
              <a:rPr lang="en-US" dirty="0">
                <a:solidFill>
                  <a:srgbClr val="FF0000"/>
                </a:solidFill>
                <a:latin typeface="+mn-lt"/>
              </a:rPr>
              <a:t>Minivan</a:t>
            </a:r>
          </a:p>
          <a:p>
            <a:pPr algn="l">
              <a:lnSpc>
                <a:spcPct val="90000"/>
              </a:lnSpc>
            </a:pPr>
            <a:r>
              <a:rPr lang="en-US" dirty="0">
                <a:solidFill>
                  <a:srgbClr val="FF0000"/>
                </a:solidFill>
                <a:latin typeface="+mn-lt"/>
              </a:rPr>
              <a:t>Cat</a:t>
            </a:r>
          </a:p>
          <a:p>
            <a:pPr algn="l">
              <a:lnSpc>
                <a:spcPct val="90000"/>
              </a:lnSpc>
            </a:pPr>
            <a:r>
              <a:rPr lang="en-US" dirty="0">
                <a:solidFill>
                  <a:srgbClr val="FF0000"/>
                </a:solidFill>
                <a:latin typeface="+mn-lt"/>
              </a:rPr>
              <a:t>Dog</a:t>
            </a:r>
          </a:p>
          <a:p>
            <a:pPr algn="l">
              <a:lnSpc>
                <a:spcPct val="90000"/>
              </a:lnSpc>
            </a:pPr>
            <a:r>
              <a:rPr lang="en-US" dirty="0">
                <a:solidFill>
                  <a:srgbClr val="FF0000"/>
                </a:solidFill>
                <a:latin typeface="+mn-lt"/>
              </a:rPr>
              <a:t>Bear</a:t>
            </a:r>
          </a:p>
          <a:p>
            <a:pPr algn="l">
              <a:lnSpc>
                <a:spcPct val="90000"/>
              </a:lnSpc>
            </a:pPr>
            <a:r>
              <a:rPr lang="en-US" dirty="0">
                <a:solidFill>
                  <a:schemeClr val="tx2"/>
                </a:solidFill>
                <a:latin typeface="+mn-lt"/>
              </a:rPr>
              <a:t>Fox</a:t>
            </a:r>
          </a:p>
        </p:txBody>
      </p:sp>
      <p:sp>
        <p:nvSpPr>
          <p:cNvPr id="3" name="Right Arrow 2">
            <a:extLst>
              <a:ext uri="{FF2B5EF4-FFF2-40B4-BE49-F238E27FC236}">
                <a16:creationId xmlns:a16="http://schemas.microsoft.com/office/drawing/2014/main" id="{5E854EC1-26E8-E266-798D-030D5C953347}"/>
              </a:ext>
            </a:extLst>
          </p:cNvPr>
          <p:cNvSpPr/>
          <p:nvPr/>
        </p:nvSpPr>
        <p:spPr>
          <a:xfrm>
            <a:off x="8566099" y="3921384"/>
            <a:ext cx="702259" cy="350693"/>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Tree>
    <p:extLst>
      <p:ext uri="{BB962C8B-B14F-4D97-AF65-F5344CB8AC3E}">
        <p14:creationId xmlns:p14="http://schemas.microsoft.com/office/powerpoint/2010/main" val="250265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0092-91E5-4A45-DEAF-51E245FBD85F}"/>
              </a:ext>
            </a:extLst>
          </p:cNvPr>
          <p:cNvSpPr>
            <a:spLocks noGrp="1"/>
          </p:cNvSpPr>
          <p:nvPr>
            <p:ph type="title"/>
          </p:nvPr>
        </p:nvSpPr>
        <p:spPr/>
        <p:txBody>
          <a:bodyPr/>
          <a:lstStyle/>
          <a:p>
            <a:r>
              <a:rPr lang="en-US"/>
              <a:t>Human models </a:t>
            </a:r>
            <a:r>
              <a:rPr lang="en-US" dirty="0"/>
              <a:t>of language</a:t>
            </a:r>
          </a:p>
        </p:txBody>
      </p:sp>
      <p:pic>
        <p:nvPicPr>
          <p:cNvPr id="6" name="Picture 5">
            <a:extLst>
              <a:ext uri="{FF2B5EF4-FFF2-40B4-BE49-F238E27FC236}">
                <a16:creationId xmlns:a16="http://schemas.microsoft.com/office/drawing/2014/main" id="{FA76FECC-97B7-1C9D-9C09-BB03FDF9DA3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686106" y="3986854"/>
            <a:ext cx="4216148" cy="2409227"/>
          </a:xfrm>
          <a:prstGeom prst="rect">
            <a:avLst/>
          </a:prstGeom>
        </p:spPr>
      </p:pic>
      <p:sp>
        <p:nvSpPr>
          <p:cNvPr id="7" name="AutoShape 8" descr="Two scientists talking to each other in a modern laboratory. One scientist is holding a tablet and gesturing towards it, while the other is holding a beaker with a blue liquid. They are surrounded by lab equipment, including microscopes, test tubes, and computers. The background features shelves with chemicals, lab coats hanging on hooks, and large windows letting in natural light. Both scientists are wearing lab coats, safety glasses, and gloves, and they appear engaged in a lively discussion.">
            <a:extLst>
              <a:ext uri="{FF2B5EF4-FFF2-40B4-BE49-F238E27FC236}">
                <a16:creationId xmlns:a16="http://schemas.microsoft.com/office/drawing/2014/main" id="{3DCCD83A-FBC6-5A32-A099-F449B4A5C62F}"/>
              </a:ext>
            </a:extLst>
          </p:cNvPr>
          <p:cNvSpPr>
            <a:spLocks noChangeAspect="1" noChangeArrowheads="1"/>
          </p:cNvSpPr>
          <p:nvPr/>
        </p:nvSpPr>
        <p:spPr bwMode="auto">
          <a:xfrm>
            <a:off x="95250" y="0"/>
            <a:ext cx="120015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Two scientists talking to each other in a modern laboratory. One scientist is holding a tablet and gesturing towards it, while the other is holding a beaker with a blue liquid. They are surrounded by lab equipment, including microscopes, test tubes, and computers. The background features shelves with chemicals, lab coats hanging on hooks, and large windows letting in natural light. Both scientists are wearing lab coats, safety glasses, and gloves, and they appear engaged in a lively discussion.">
            <a:extLst>
              <a:ext uri="{FF2B5EF4-FFF2-40B4-BE49-F238E27FC236}">
                <a16:creationId xmlns:a16="http://schemas.microsoft.com/office/drawing/2014/main" id="{CE7EEDE4-51FB-C5E4-D032-09DECAF76FDD}"/>
              </a:ext>
            </a:extLst>
          </p:cNvPr>
          <p:cNvSpPr>
            <a:spLocks noChangeAspect="1" noChangeArrowheads="1"/>
          </p:cNvSpPr>
          <p:nvPr/>
        </p:nvSpPr>
        <p:spPr bwMode="auto">
          <a:xfrm>
            <a:off x="6794754" y="1078122"/>
            <a:ext cx="3307080" cy="1889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Two scientists talking to each other in a modern laboratory. One scientist is a female holding a tablet and gesturing towards it, while the other is holding a beaker with a blue liquid. They are surrounded by lab equipment, including microscopes, test tubes, and computers. The background features shelves with chemicals, lab coats hanging on hooks, and large windows letting in natural light. Both scientists are wearing lab coats, safety glasses, and gloves, and they appear engaged in a lively discussion.">
            <a:extLst>
              <a:ext uri="{FF2B5EF4-FFF2-40B4-BE49-F238E27FC236}">
                <a16:creationId xmlns:a16="http://schemas.microsoft.com/office/drawing/2014/main" id="{4C84E8BA-065C-09EE-FC64-DC7D44C1D78B}"/>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7686106" y="1327256"/>
            <a:ext cx="4216148" cy="240922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ndefined">
            <a:extLst>
              <a:ext uri="{FF2B5EF4-FFF2-40B4-BE49-F238E27FC236}">
                <a16:creationId xmlns:a16="http://schemas.microsoft.com/office/drawing/2014/main" id="{44C5D82F-38A8-9080-6F6A-A1168A11F476}"/>
              </a:ext>
            </a:extLst>
          </p:cNvPr>
          <p:cNvPicPr>
            <a:picLocks noChangeAspect="1" noChangeArrowheads="1"/>
          </p:cNvPicPr>
          <p:nvPr/>
        </p:nvPicPr>
        <p:blipFill>
          <a:blip r:embed="rId5" cstate="hqprint">
            <a:extLst>
              <a:ext uri="{28A0092B-C50C-407E-A947-70E740481C1C}">
                <a14:useLocalDpi xmlns:a14="http://schemas.microsoft.com/office/drawing/2010/main"/>
              </a:ext>
            </a:extLst>
          </a:blip>
          <a:srcRect/>
          <a:stretch>
            <a:fillRect/>
          </a:stretch>
        </p:blipFill>
        <p:spPr bwMode="auto">
          <a:xfrm>
            <a:off x="5401461" y="3986854"/>
            <a:ext cx="1821826" cy="233193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What is Syntax Syntax Tree">
            <a:extLst>
              <a:ext uri="{FF2B5EF4-FFF2-40B4-BE49-F238E27FC236}">
                <a16:creationId xmlns:a16="http://schemas.microsoft.com/office/drawing/2014/main" id="{1E8FC49C-BD85-F892-0652-40390AE785C9}"/>
              </a:ext>
            </a:extLst>
          </p:cNvPr>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2106962" y="1327256"/>
            <a:ext cx="2213362" cy="16916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6AC7DD8-E44B-9A4D-D984-56C14482CDA4}"/>
              </a:ext>
            </a:extLst>
          </p:cNvPr>
          <p:cNvSpPr txBox="1"/>
          <p:nvPr/>
        </p:nvSpPr>
        <p:spPr>
          <a:xfrm>
            <a:off x="621792" y="1691640"/>
            <a:ext cx="1691641" cy="840230"/>
          </a:xfrm>
          <a:prstGeom prst="rect">
            <a:avLst/>
          </a:prstGeom>
          <a:noFill/>
        </p:spPr>
        <p:txBody>
          <a:bodyPr wrap="square" rtlCol="0">
            <a:spAutoFit/>
          </a:bodyPr>
          <a:lstStyle/>
          <a:p>
            <a:pPr algn="l">
              <a:lnSpc>
                <a:spcPct val="90000"/>
              </a:lnSpc>
            </a:pPr>
            <a:r>
              <a:rPr lang="en-US" dirty="0">
                <a:latin typeface="+mn-lt"/>
              </a:rPr>
              <a:t>Human to human </a:t>
            </a:r>
          </a:p>
          <a:p>
            <a:pPr algn="l">
              <a:lnSpc>
                <a:spcPct val="90000"/>
              </a:lnSpc>
            </a:pPr>
            <a:r>
              <a:rPr lang="en-US" dirty="0">
                <a:latin typeface="+mn-lt"/>
              </a:rPr>
              <a:t>Language</a:t>
            </a:r>
          </a:p>
        </p:txBody>
      </p:sp>
      <p:sp>
        <p:nvSpPr>
          <p:cNvPr id="10" name="TextBox 9">
            <a:extLst>
              <a:ext uri="{FF2B5EF4-FFF2-40B4-BE49-F238E27FC236}">
                <a16:creationId xmlns:a16="http://schemas.microsoft.com/office/drawing/2014/main" id="{2D9E5035-0AE3-7D49-7506-210B2C773A13}"/>
              </a:ext>
            </a:extLst>
          </p:cNvPr>
          <p:cNvSpPr txBox="1"/>
          <p:nvPr/>
        </p:nvSpPr>
        <p:spPr>
          <a:xfrm>
            <a:off x="584133" y="4431221"/>
            <a:ext cx="1691640" cy="1338828"/>
          </a:xfrm>
          <a:prstGeom prst="rect">
            <a:avLst/>
          </a:prstGeom>
          <a:noFill/>
        </p:spPr>
        <p:txBody>
          <a:bodyPr wrap="square" rtlCol="0">
            <a:spAutoFit/>
          </a:bodyPr>
          <a:lstStyle/>
          <a:p>
            <a:pPr algn="l">
              <a:lnSpc>
                <a:spcPct val="90000"/>
              </a:lnSpc>
            </a:pPr>
            <a:r>
              <a:rPr lang="en-US" dirty="0">
                <a:latin typeface="+mn-lt"/>
              </a:rPr>
              <a:t>Encoded Human to human</a:t>
            </a:r>
          </a:p>
          <a:p>
            <a:pPr algn="l">
              <a:lnSpc>
                <a:spcPct val="90000"/>
              </a:lnSpc>
            </a:pPr>
            <a:r>
              <a:rPr lang="en-US" dirty="0">
                <a:latin typeface="+mn-lt"/>
              </a:rPr>
              <a:t>Language</a:t>
            </a:r>
          </a:p>
          <a:p>
            <a:pPr algn="l">
              <a:lnSpc>
                <a:spcPct val="90000"/>
              </a:lnSpc>
            </a:pPr>
            <a:endParaRPr lang="en-US" dirty="0">
              <a:latin typeface="+mn-lt"/>
            </a:endParaRPr>
          </a:p>
        </p:txBody>
      </p:sp>
      <p:pic>
        <p:nvPicPr>
          <p:cNvPr id="1026" name="Picture 2" descr="Diagram of the relation between word, object, and thought">
            <a:extLst>
              <a:ext uri="{FF2B5EF4-FFF2-40B4-BE49-F238E27FC236}">
                <a16:creationId xmlns:a16="http://schemas.microsoft.com/office/drawing/2014/main" id="{44E1060B-A009-A544-4997-48975B805927}"/>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4818621" y="1327257"/>
            <a:ext cx="2134129" cy="16916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F07EC71-F232-ED63-3B6A-56F341CA982C}"/>
              </a:ext>
            </a:extLst>
          </p:cNvPr>
          <p:cNvSpPr txBox="1"/>
          <p:nvPr/>
        </p:nvSpPr>
        <p:spPr>
          <a:xfrm>
            <a:off x="2458065" y="3097161"/>
            <a:ext cx="910827" cy="341632"/>
          </a:xfrm>
          <a:prstGeom prst="rect">
            <a:avLst/>
          </a:prstGeom>
          <a:noFill/>
        </p:spPr>
        <p:txBody>
          <a:bodyPr wrap="none" rtlCol="0">
            <a:spAutoFit/>
          </a:bodyPr>
          <a:lstStyle/>
          <a:p>
            <a:pPr algn="l">
              <a:lnSpc>
                <a:spcPct val="90000"/>
              </a:lnSpc>
            </a:pPr>
            <a:r>
              <a:rPr lang="en-US" dirty="0">
                <a:latin typeface="+mn-lt"/>
              </a:rPr>
              <a:t>Syntax</a:t>
            </a:r>
          </a:p>
        </p:txBody>
      </p:sp>
      <p:sp>
        <p:nvSpPr>
          <p:cNvPr id="11" name="TextBox 10">
            <a:extLst>
              <a:ext uri="{FF2B5EF4-FFF2-40B4-BE49-F238E27FC236}">
                <a16:creationId xmlns:a16="http://schemas.microsoft.com/office/drawing/2014/main" id="{3F4D664C-461F-1114-500B-EDCE61A06259}"/>
              </a:ext>
            </a:extLst>
          </p:cNvPr>
          <p:cNvSpPr txBox="1"/>
          <p:nvPr/>
        </p:nvSpPr>
        <p:spPr>
          <a:xfrm>
            <a:off x="5194296" y="3097161"/>
            <a:ext cx="1329210" cy="341632"/>
          </a:xfrm>
          <a:prstGeom prst="rect">
            <a:avLst/>
          </a:prstGeom>
          <a:noFill/>
        </p:spPr>
        <p:txBody>
          <a:bodyPr wrap="none" rtlCol="0">
            <a:spAutoFit/>
          </a:bodyPr>
          <a:lstStyle/>
          <a:p>
            <a:pPr algn="l">
              <a:lnSpc>
                <a:spcPct val="90000"/>
              </a:lnSpc>
            </a:pPr>
            <a:r>
              <a:rPr lang="en-US" dirty="0">
                <a:latin typeface="+mn-lt"/>
              </a:rPr>
              <a:t>Semantics</a:t>
            </a:r>
          </a:p>
        </p:txBody>
      </p:sp>
      <p:sp>
        <p:nvSpPr>
          <p:cNvPr id="12" name="TextBox 11">
            <a:extLst>
              <a:ext uri="{FF2B5EF4-FFF2-40B4-BE49-F238E27FC236}">
                <a16:creationId xmlns:a16="http://schemas.microsoft.com/office/drawing/2014/main" id="{16B720C3-B929-17A4-B47D-B5DECB4B4B7C}"/>
              </a:ext>
            </a:extLst>
          </p:cNvPr>
          <p:cNvSpPr txBox="1"/>
          <p:nvPr/>
        </p:nvSpPr>
        <p:spPr>
          <a:xfrm>
            <a:off x="5247426" y="6335576"/>
            <a:ext cx="2383986" cy="341632"/>
          </a:xfrm>
          <a:prstGeom prst="rect">
            <a:avLst/>
          </a:prstGeom>
          <a:noFill/>
        </p:spPr>
        <p:txBody>
          <a:bodyPr wrap="none" rtlCol="0">
            <a:spAutoFit/>
          </a:bodyPr>
          <a:lstStyle/>
          <a:p>
            <a:pPr algn="l">
              <a:lnSpc>
                <a:spcPct val="90000"/>
              </a:lnSpc>
            </a:pPr>
            <a:r>
              <a:rPr lang="en-US" dirty="0">
                <a:latin typeface="+mn-lt"/>
              </a:rPr>
              <a:t>Morse Code Signals</a:t>
            </a:r>
          </a:p>
        </p:txBody>
      </p:sp>
      <p:sp>
        <p:nvSpPr>
          <p:cNvPr id="13" name="TextBox 12">
            <a:extLst>
              <a:ext uri="{FF2B5EF4-FFF2-40B4-BE49-F238E27FC236}">
                <a16:creationId xmlns:a16="http://schemas.microsoft.com/office/drawing/2014/main" id="{1BA2F815-1003-0FF1-FC21-ED97D6206CD7}"/>
              </a:ext>
            </a:extLst>
          </p:cNvPr>
          <p:cNvSpPr txBox="1"/>
          <p:nvPr/>
        </p:nvSpPr>
        <p:spPr>
          <a:xfrm>
            <a:off x="2041207" y="4658668"/>
            <a:ext cx="1079142" cy="590931"/>
          </a:xfrm>
          <a:prstGeom prst="rect">
            <a:avLst/>
          </a:prstGeom>
          <a:noFill/>
        </p:spPr>
        <p:txBody>
          <a:bodyPr wrap="none" rtlCol="0">
            <a:spAutoFit/>
          </a:bodyPr>
          <a:lstStyle/>
          <a:p>
            <a:pPr algn="l">
              <a:lnSpc>
                <a:spcPct val="90000"/>
              </a:lnSpc>
            </a:pPr>
            <a:r>
              <a:rPr lang="en-US" dirty="0">
                <a:latin typeface="+mn-lt"/>
              </a:rPr>
              <a:t>Spoken </a:t>
            </a:r>
          </a:p>
          <a:p>
            <a:pPr algn="l">
              <a:lnSpc>
                <a:spcPct val="90000"/>
              </a:lnSpc>
            </a:pPr>
            <a:r>
              <a:rPr lang="en-US" dirty="0">
                <a:latin typeface="+mn-lt"/>
              </a:rPr>
              <a:t>Word</a:t>
            </a:r>
          </a:p>
        </p:txBody>
      </p:sp>
      <p:sp>
        <p:nvSpPr>
          <p:cNvPr id="14" name="TextBox 13">
            <a:extLst>
              <a:ext uri="{FF2B5EF4-FFF2-40B4-BE49-F238E27FC236}">
                <a16:creationId xmlns:a16="http://schemas.microsoft.com/office/drawing/2014/main" id="{6E9D19D6-850D-DAF7-6F77-4CBF20F66288}"/>
              </a:ext>
            </a:extLst>
          </p:cNvPr>
          <p:cNvSpPr txBox="1"/>
          <p:nvPr/>
        </p:nvSpPr>
        <p:spPr>
          <a:xfrm>
            <a:off x="3106417" y="4658668"/>
            <a:ext cx="1034257" cy="590931"/>
          </a:xfrm>
          <a:prstGeom prst="rect">
            <a:avLst/>
          </a:prstGeom>
          <a:noFill/>
        </p:spPr>
        <p:txBody>
          <a:bodyPr wrap="none" rtlCol="0">
            <a:spAutoFit/>
          </a:bodyPr>
          <a:lstStyle/>
          <a:p>
            <a:pPr algn="l">
              <a:lnSpc>
                <a:spcPct val="90000"/>
              </a:lnSpc>
            </a:pPr>
            <a:r>
              <a:rPr lang="en-US" dirty="0">
                <a:latin typeface="+mn-lt"/>
              </a:rPr>
              <a:t>Written </a:t>
            </a:r>
          </a:p>
          <a:p>
            <a:pPr algn="l">
              <a:lnSpc>
                <a:spcPct val="90000"/>
              </a:lnSpc>
            </a:pPr>
            <a:r>
              <a:rPr lang="en-US" dirty="0">
                <a:latin typeface="+mn-lt"/>
              </a:rPr>
              <a:t>Word</a:t>
            </a:r>
          </a:p>
        </p:txBody>
      </p:sp>
      <p:sp>
        <p:nvSpPr>
          <p:cNvPr id="15" name="TextBox 14">
            <a:extLst>
              <a:ext uri="{FF2B5EF4-FFF2-40B4-BE49-F238E27FC236}">
                <a16:creationId xmlns:a16="http://schemas.microsoft.com/office/drawing/2014/main" id="{07D0E2F9-E7F8-D035-F1D6-11CE0A1C1138}"/>
              </a:ext>
            </a:extLst>
          </p:cNvPr>
          <p:cNvSpPr txBox="1"/>
          <p:nvPr/>
        </p:nvSpPr>
        <p:spPr>
          <a:xfrm>
            <a:off x="4184085" y="4670853"/>
            <a:ext cx="1029449" cy="590931"/>
          </a:xfrm>
          <a:prstGeom prst="rect">
            <a:avLst/>
          </a:prstGeom>
          <a:noFill/>
        </p:spPr>
        <p:txBody>
          <a:bodyPr wrap="none" rtlCol="0">
            <a:spAutoFit/>
          </a:bodyPr>
          <a:lstStyle/>
          <a:p>
            <a:pPr algn="l">
              <a:lnSpc>
                <a:spcPct val="90000"/>
              </a:lnSpc>
            </a:pPr>
            <a:r>
              <a:rPr lang="en-US" dirty="0">
                <a:latin typeface="+mn-lt"/>
              </a:rPr>
              <a:t>Printed </a:t>
            </a:r>
          </a:p>
          <a:p>
            <a:pPr algn="l">
              <a:lnSpc>
                <a:spcPct val="90000"/>
              </a:lnSpc>
            </a:pPr>
            <a:r>
              <a:rPr lang="en-US" dirty="0">
                <a:latin typeface="+mn-lt"/>
              </a:rPr>
              <a:t>Word</a:t>
            </a:r>
          </a:p>
        </p:txBody>
      </p:sp>
      <p:sp>
        <p:nvSpPr>
          <p:cNvPr id="16" name="Right Arrow 15">
            <a:extLst>
              <a:ext uri="{FF2B5EF4-FFF2-40B4-BE49-F238E27FC236}">
                <a16:creationId xmlns:a16="http://schemas.microsoft.com/office/drawing/2014/main" id="{1D4BAE69-C75C-AAB4-E573-4E9873751E84}"/>
              </a:ext>
            </a:extLst>
          </p:cNvPr>
          <p:cNvSpPr/>
          <p:nvPr/>
        </p:nvSpPr>
        <p:spPr>
          <a:xfrm>
            <a:off x="3022406" y="4872147"/>
            <a:ext cx="97943" cy="125642"/>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
        <p:nvSpPr>
          <p:cNvPr id="17" name="Right Arrow 16">
            <a:extLst>
              <a:ext uri="{FF2B5EF4-FFF2-40B4-BE49-F238E27FC236}">
                <a16:creationId xmlns:a16="http://schemas.microsoft.com/office/drawing/2014/main" id="{8D48E908-4146-B255-589E-86A1FD234F92}"/>
              </a:ext>
            </a:extLst>
          </p:cNvPr>
          <p:cNvSpPr/>
          <p:nvPr/>
        </p:nvSpPr>
        <p:spPr>
          <a:xfrm>
            <a:off x="4070947" y="4872147"/>
            <a:ext cx="97943" cy="125642"/>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Tree>
    <p:extLst>
      <p:ext uri="{BB962C8B-B14F-4D97-AF65-F5344CB8AC3E}">
        <p14:creationId xmlns:p14="http://schemas.microsoft.com/office/powerpoint/2010/main" val="1283908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98946-785F-5AF8-9B44-292E46A2FA76}"/>
              </a:ext>
            </a:extLst>
          </p:cNvPr>
          <p:cNvSpPr>
            <a:spLocks noGrp="1"/>
          </p:cNvSpPr>
          <p:nvPr>
            <p:ph type="title"/>
          </p:nvPr>
        </p:nvSpPr>
        <p:spPr>
          <a:xfrm>
            <a:off x="429767" y="274320"/>
            <a:ext cx="11430000" cy="535531"/>
          </a:xfrm>
        </p:spPr>
        <p:txBody>
          <a:bodyPr/>
          <a:lstStyle/>
          <a:p>
            <a:r>
              <a:rPr lang="en-US" dirty="0"/>
              <a:t>How to represent concepts as human’s do</a:t>
            </a:r>
          </a:p>
        </p:txBody>
      </p:sp>
      <p:pic>
        <p:nvPicPr>
          <p:cNvPr id="4" name="Content Placeholder 3">
            <a:extLst>
              <a:ext uri="{FF2B5EF4-FFF2-40B4-BE49-F238E27FC236}">
                <a16:creationId xmlns:a16="http://schemas.microsoft.com/office/drawing/2014/main" id="{7333F910-4053-206E-E209-FC217BFD7ECB}"/>
              </a:ext>
            </a:extLst>
          </p:cNvPr>
          <p:cNvPicPr>
            <a:picLocks noGrp="1" noChangeAspect="1"/>
          </p:cNvPicPr>
          <p:nvPr>
            <p:ph idx="1"/>
          </p:nvPr>
        </p:nvPicPr>
        <p:blipFill>
          <a:blip r:embed="rId2" cstate="hqprint">
            <a:extLst>
              <a:ext uri="{28A0092B-C50C-407E-A947-70E740481C1C}">
                <a14:useLocalDpi xmlns:a14="http://schemas.microsoft.com/office/drawing/2010/main"/>
              </a:ext>
            </a:extLst>
          </a:blip>
          <a:stretch>
            <a:fillRect/>
          </a:stretch>
        </p:blipFill>
        <p:spPr>
          <a:xfrm>
            <a:off x="2819489" y="1706898"/>
            <a:ext cx="3322793" cy="2281206"/>
          </a:xfrm>
          <a:prstGeom prst="rect">
            <a:avLst/>
          </a:prstGeom>
        </p:spPr>
      </p:pic>
      <p:sp>
        <p:nvSpPr>
          <p:cNvPr id="6" name="TextBox 5">
            <a:extLst>
              <a:ext uri="{FF2B5EF4-FFF2-40B4-BE49-F238E27FC236}">
                <a16:creationId xmlns:a16="http://schemas.microsoft.com/office/drawing/2014/main" id="{E8BFCFD0-7574-DF0C-22C6-931C27B1ECBA}"/>
              </a:ext>
            </a:extLst>
          </p:cNvPr>
          <p:cNvSpPr txBox="1"/>
          <p:nvPr/>
        </p:nvSpPr>
        <p:spPr>
          <a:xfrm>
            <a:off x="3132599" y="4399136"/>
            <a:ext cx="3153631" cy="938719"/>
          </a:xfrm>
          <a:prstGeom prst="rect">
            <a:avLst/>
          </a:prstGeom>
          <a:noFill/>
        </p:spPr>
        <p:txBody>
          <a:bodyPr wrap="square">
            <a:spAutoFit/>
          </a:bodyPr>
          <a:lstStyle/>
          <a:p>
            <a:pPr algn="l"/>
            <a:r>
              <a:rPr lang="en-US" sz="1100" b="0" i="0" u="none" strike="noStrike" dirty="0">
                <a:solidFill>
                  <a:srgbClr val="333333"/>
                </a:solidFill>
                <a:effectLst/>
                <a:latin typeface="Courier New" panose="02070309020205020404" pitchFamily="49" charset="0"/>
              </a:rPr>
              <a:t>Peter Pin-Shan Chen. 1976. The entity-relationship model—toward a unified view of data. ACM Trans. Database Syst. 1, 1 (March 1976), 9–36.</a:t>
            </a:r>
          </a:p>
        </p:txBody>
      </p:sp>
      <p:pic>
        <p:nvPicPr>
          <p:cNvPr id="7" name="Picture 6">
            <a:extLst>
              <a:ext uri="{FF2B5EF4-FFF2-40B4-BE49-F238E27FC236}">
                <a16:creationId xmlns:a16="http://schemas.microsoft.com/office/drawing/2014/main" id="{08E99EE0-FEB9-482B-E783-4753C08A1BB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347963" y="1371600"/>
            <a:ext cx="2571749" cy="1469571"/>
          </a:xfrm>
          <a:prstGeom prst="rect">
            <a:avLst/>
          </a:prstGeom>
        </p:spPr>
      </p:pic>
      <p:pic>
        <p:nvPicPr>
          <p:cNvPr id="8" name="Picture 7">
            <a:extLst>
              <a:ext uri="{FF2B5EF4-FFF2-40B4-BE49-F238E27FC236}">
                <a16:creationId xmlns:a16="http://schemas.microsoft.com/office/drawing/2014/main" id="{A9D2682B-6AA0-2284-D765-6FD6AE9C031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47963" y="3734253"/>
            <a:ext cx="2571751" cy="1469572"/>
          </a:xfrm>
          <a:prstGeom prst="rect">
            <a:avLst/>
          </a:prstGeom>
        </p:spPr>
      </p:pic>
      <p:sp>
        <p:nvSpPr>
          <p:cNvPr id="9" name="TextBox 8">
            <a:extLst>
              <a:ext uri="{FF2B5EF4-FFF2-40B4-BE49-F238E27FC236}">
                <a16:creationId xmlns:a16="http://schemas.microsoft.com/office/drawing/2014/main" id="{4710D933-6770-786E-9B2A-E87E0F1AF625}"/>
              </a:ext>
            </a:extLst>
          </p:cNvPr>
          <p:cNvSpPr txBox="1"/>
          <p:nvPr/>
        </p:nvSpPr>
        <p:spPr>
          <a:xfrm>
            <a:off x="494743" y="2841171"/>
            <a:ext cx="2278188" cy="341632"/>
          </a:xfrm>
          <a:prstGeom prst="rect">
            <a:avLst/>
          </a:prstGeom>
          <a:noFill/>
        </p:spPr>
        <p:txBody>
          <a:bodyPr wrap="none" rtlCol="0">
            <a:spAutoFit/>
          </a:bodyPr>
          <a:lstStyle/>
          <a:p>
            <a:pPr algn="l">
              <a:lnSpc>
                <a:spcPct val="90000"/>
              </a:lnSpc>
            </a:pPr>
            <a:r>
              <a:rPr lang="en-US" dirty="0">
                <a:latin typeface="+mn-lt"/>
              </a:rPr>
              <a:t>Factory – 9 months</a:t>
            </a:r>
          </a:p>
        </p:txBody>
      </p:sp>
      <p:sp>
        <p:nvSpPr>
          <p:cNvPr id="10" name="TextBox 9">
            <a:extLst>
              <a:ext uri="{FF2B5EF4-FFF2-40B4-BE49-F238E27FC236}">
                <a16:creationId xmlns:a16="http://schemas.microsoft.com/office/drawing/2014/main" id="{06D61CB5-F8C4-BE1F-3C8F-85E36ABE8CF3}"/>
              </a:ext>
            </a:extLst>
          </p:cNvPr>
          <p:cNvSpPr txBox="1"/>
          <p:nvPr/>
        </p:nvSpPr>
        <p:spPr>
          <a:xfrm>
            <a:off x="347963" y="5203825"/>
            <a:ext cx="2694969" cy="341632"/>
          </a:xfrm>
          <a:prstGeom prst="rect">
            <a:avLst/>
          </a:prstGeom>
          <a:noFill/>
        </p:spPr>
        <p:txBody>
          <a:bodyPr wrap="none" rtlCol="0">
            <a:spAutoFit/>
          </a:bodyPr>
          <a:lstStyle/>
          <a:p>
            <a:pPr algn="l">
              <a:lnSpc>
                <a:spcPct val="90000"/>
              </a:lnSpc>
            </a:pPr>
            <a:r>
              <a:rPr lang="en-US" dirty="0">
                <a:latin typeface="+mn-lt"/>
              </a:rPr>
              <a:t>IT System – 18+ months</a:t>
            </a:r>
          </a:p>
        </p:txBody>
      </p:sp>
      <p:grpSp>
        <p:nvGrpSpPr>
          <p:cNvPr id="33" name="Group 32">
            <a:extLst>
              <a:ext uri="{FF2B5EF4-FFF2-40B4-BE49-F238E27FC236}">
                <a16:creationId xmlns:a16="http://schemas.microsoft.com/office/drawing/2014/main" id="{E27DAA25-DFD2-C044-CDC9-3D3B77DC3A9F}"/>
              </a:ext>
            </a:extLst>
          </p:cNvPr>
          <p:cNvGrpSpPr/>
          <p:nvPr/>
        </p:nvGrpSpPr>
        <p:grpSpPr>
          <a:xfrm>
            <a:off x="5747491" y="2106385"/>
            <a:ext cx="3926085" cy="3379855"/>
            <a:chOff x="6569838" y="1879247"/>
            <a:chExt cx="5070536" cy="4262602"/>
          </a:xfrm>
        </p:grpSpPr>
        <p:grpSp>
          <p:nvGrpSpPr>
            <p:cNvPr id="11" name="Group 10">
              <a:extLst>
                <a:ext uri="{FF2B5EF4-FFF2-40B4-BE49-F238E27FC236}">
                  <a16:creationId xmlns:a16="http://schemas.microsoft.com/office/drawing/2014/main" id="{4ADF7661-9018-97BF-CAF1-579E55FD5663}"/>
                </a:ext>
              </a:extLst>
            </p:cNvPr>
            <p:cNvGrpSpPr/>
            <p:nvPr/>
          </p:nvGrpSpPr>
          <p:grpSpPr>
            <a:xfrm>
              <a:off x="7547915" y="1879247"/>
              <a:ext cx="4092459" cy="3759555"/>
              <a:chOff x="5051541" y="2874100"/>
              <a:chExt cx="4092459" cy="3759555"/>
            </a:xfrm>
          </p:grpSpPr>
          <p:sp>
            <p:nvSpPr>
              <p:cNvPr id="12" name="Oval 11">
                <a:extLst>
                  <a:ext uri="{FF2B5EF4-FFF2-40B4-BE49-F238E27FC236}">
                    <a16:creationId xmlns:a16="http://schemas.microsoft.com/office/drawing/2014/main" id="{D0983AA3-205F-AFA1-D0AD-47492501CF3A}"/>
                  </a:ext>
                </a:extLst>
              </p:cNvPr>
              <p:cNvSpPr/>
              <p:nvPr/>
            </p:nvSpPr>
            <p:spPr>
              <a:xfrm>
                <a:off x="5051541" y="2874100"/>
                <a:ext cx="1730260" cy="1676264"/>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r>
                  <a:rPr lang="en-US" sz="1400" dirty="0">
                    <a:solidFill>
                      <a:schemeClr val="tx1"/>
                    </a:solidFill>
                  </a:rPr>
                  <a:t>Business Terms</a:t>
                </a:r>
              </a:p>
            </p:txBody>
          </p:sp>
          <p:sp>
            <p:nvSpPr>
              <p:cNvPr id="13" name="Oval 12">
                <a:extLst>
                  <a:ext uri="{FF2B5EF4-FFF2-40B4-BE49-F238E27FC236}">
                    <a16:creationId xmlns:a16="http://schemas.microsoft.com/office/drawing/2014/main" id="{DC972A7F-F6E3-3D1B-4C82-8760BA14DC31}"/>
                  </a:ext>
                </a:extLst>
              </p:cNvPr>
              <p:cNvSpPr/>
              <p:nvPr/>
            </p:nvSpPr>
            <p:spPr>
              <a:xfrm>
                <a:off x="7098054" y="4572135"/>
                <a:ext cx="1730260" cy="1676264"/>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r>
                  <a:rPr lang="en-US">
                    <a:solidFill>
                      <a:schemeClr val="tx1"/>
                    </a:solidFill>
                  </a:rPr>
                  <a:t>Node</a:t>
                </a:r>
              </a:p>
            </p:txBody>
          </p:sp>
          <p:cxnSp>
            <p:nvCxnSpPr>
              <p:cNvPr id="14" name="Curved Connector 13">
                <a:extLst>
                  <a:ext uri="{FF2B5EF4-FFF2-40B4-BE49-F238E27FC236}">
                    <a16:creationId xmlns:a16="http://schemas.microsoft.com/office/drawing/2014/main" id="{00E15415-5EC3-7074-8285-8350AE8BDE70}"/>
                  </a:ext>
                </a:extLst>
              </p:cNvPr>
              <p:cNvCxnSpPr>
                <a:cxnSpLocks/>
                <a:endCxn id="13" idx="7"/>
              </p:cNvCxnSpPr>
              <p:nvPr/>
            </p:nvCxnSpPr>
            <p:spPr>
              <a:xfrm>
                <a:off x="6781801" y="3712232"/>
                <a:ext cx="1793122" cy="1105386"/>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EC31FE5-1525-49CE-BD79-6F4C818E71EA}"/>
                  </a:ext>
                </a:extLst>
              </p:cNvPr>
              <p:cNvSpPr txBox="1"/>
              <p:nvPr/>
            </p:nvSpPr>
            <p:spPr>
              <a:xfrm>
                <a:off x="7279823" y="3160924"/>
                <a:ext cx="1730261" cy="605531"/>
              </a:xfrm>
              <a:prstGeom prst="rect">
                <a:avLst/>
              </a:prstGeom>
              <a:solidFill>
                <a:schemeClr val="bg1"/>
              </a:solidFill>
            </p:spPr>
            <p:txBody>
              <a:bodyPr wrap="square">
                <a:spAutoFit/>
              </a:bodyPr>
              <a:lstStyle/>
              <a:p>
                <a:pPr algn="ctr">
                  <a:lnSpc>
                    <a:spcPct val="90000"/>
                  </a:lnSpc>
                </a:pPr>
                <a:r>
                  <a:rPr lang="en-US" sz="1400" dirty="0"/>
                  <a:t>Business Relationships</a:t>
                </a:r>
              </a:p>
            </p:txBody>
          </p:sp>
          <p:cxnSp>
            <p:nvCxnSpPr>
              <p:cNvPr id="16" name="Curved Connector 15">
                <a:extLst>
                  <a:ext uri="{FF2B5EF4-FFF2-40B4-BE49-F238E27FC236}">
                    <a16:creationId xmlns:a16="http://schemas.microsoft.com/office/drawing/2014/main" id="{2F68ABD2-5968-277D-6060-116DB5614E43}"/>
                  </a:ext>
                </a:extLst>
              </p:cNvPr>
              <p:cNvCxnSpPr>
                <a:cxnSpLocks/>
                <a:endCxn id="17" idx="7"/>
              </p:cNvCxnSpPr>
              <p:nvPr/>
            </p:nvCxnSpPr>
            <p:spPr>
              <a:xfrm rot="16200000" flipH="1">
                <a:off x="8437455" y="4498814"/>
                <a:ext cx="506556" cy="399752"/>
              </a:xfrm>
              <a:prstGeom prst="curvedConnector3">
                <a:avLst>
                  <a:gd name="adj1" fmla="val 574"/>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66A20134-E9BE-8B48-7108-106E73B05D59}"/>
                  </a:ext>
                </a:extLst>
              </p:cNvPr>
              <p:cNvSpPr/>
              <p:nvPr/>
            </p:nvSpPr>
            <p:spPr>
              <a:xfrm>
                <a:off x="7413740" y="4706485"/>
                <a:ext cx="1730260" cy="1676264"/>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r>
                  <a:rPr lang="en-US" sz="1400" dirty="0">
                    <a:solidFill>
                      <a:schemeClr val="tx1"/>
                    </a:solidFill>
                  </a:rPr>
                  <a:t>Business Terms</a:t>
                </a:r>
              </a:p>
            </p:txBody>
          </p:sp>
          <p:sp>
            <p:nvSpPr>
              <p:cNvPr id="18" name="TextBox 17">
                <a:extLst>
                  <a:ext uri="{FF2B5EF4-FFF2-40B4-BE49-F238E27FC236}">
                    <a16:creationId xmlns:a16="http://schemas.microsoft.com/office/drawing/2014/main" id="{06903E2D-9CF7-0215-CEB9-B9D474A5F98B}"/>
                  </a:ext>
                </a:extLst>
              </p:cNvPr>
              <p:cNvSpPr txBox="1"/>
              <p:nvPr/>
            </p:nvSpPr>
            <p:spPr>
              <a:xfrm>
                <a:off x="6240022" y="6375123"/>
                <a:ext cx="1261884" cy="258532"/>
              </a:xfrm>
              <a:prstGeom prst="rect">
                <a:avLst/>
              </a:prstGeom>
              <a:noFill/>
            </p:spPr>
            <p:txBody>
              <a:bodyPr wrap="none" rtlCol="0">
                <a:spAutoFit/>
              </a:bodyPr>
              <a:lstStyle/>
              <a:p>
                <a:pPr algn="ctr">
                  <a:lnSpc>
                    <a:spcPct val="90000"/>
                  </a:lnSpc>
                </a:pPr>
                <a:r>
                  <a:rPr lang="en-US" sz="1200"/>
                  <a:t>Expert Systems</a:t>
                </a:r>
              </a:p>
            </p:txBody>
          </p:sp>
        </p:grpSp>
        <p:grpSp>
          <p:nvGrpSpPr>
            <p:cNvPr id="19" name="Group 18">
              <a:extLst>
                <a:ext uri="{FF2B5EF4-FFF2-40B4-BE49-F238E27FC236}">
                  <a16:creationId xmlns:a16="http://schemas.microsoft.com/office/drawing/2014/main" id="{61936E82-61E0-EA1B-CEC4-ED93CC9778F9}"/>
                </a:ext>
              </a:extLst>
            </p:cNvPr>
            <p:cNvGrpSpPr/>
            <p:nvPr/>
          </p:nvGrpSpPr>
          <p:grpSpPr>
            <a:xfrm>
              <a:off x="6569838" y="3738109"/>
              <a:ext cx="2867749" cy="2403740"/>
              <a:chOff x="4073465" y="4732962"/>
              <a:chExt cx="2867749" cy="2403739"/>
            </a:xfrm>
          </p:grpSpPr>
          <p:grpSp>
            <p:nvGrpSpPr>
              <p:cNvPr id="20" name="Group 19">
                <a:extLst>
                  <a:ext uri="{FF2B5EF4-FFF2-40B4-BE49-F238E27FC236}">
                    <a16:creationId xmlns:a16="http://schemas.microsoft.com/office/drawing/2014/main" id="{AA942E8C-F86E-6B67-E36B-DCC7A5BE3A9A}"/>
                  </a:ext>
                </a:extLst>
              </p:cNvPr>
              <p:cNvGrpSpPr/>
              <p:nvPr/>
            </p:nvGrpSpPr>
            <p:grpSpPr>
              <a:xfrm>
                <a:off x="4930395" y="5194016"/>
                <a:ext cx="1298768" cy="1355577"/>
                <a:chOff x="4925500" y="5364627"/>
                <a:chExt cx="1298768" cy="1355577"/>
              </a:xfrm>
            </p:grpSpPr>
            <p:sp>
              <p:nvSpPr>
                <p:cNvPr id="23" name="Oval 22">
                  <a:extLst>
                    <a:ext uri="{FF2B5EF4-FFF2-40B4-BE49-F238E27FC236}">
                      <a16:creationId xmlns:a16="http://schemas.microsoft.com/office/drawing/2014/main" id="{E6E463B3-344F-CA59-71EB-6B0FB09509CF}"/>
                    </a:ext>
                  </a:extLst>
                </p:cNvPr>
                <p:cNvSpPr/>
                <p:nvPr/>
              </p:nvSpPr>
              <p:spPr>
                <a:xfrm>
                  <a:off x="4925500" y="5367768"/>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24" name="Curved Connector 23">
                  <a:extLst>
                    <a:ext uri="{FF2B5EF4-FFF2-40B4-BE49-F238E27FC236}">
                      <a16:creationId xmlns:a16="http://schemas.microsoft.com/office/drawing/2014/main" id="{B413F283-6242-8CB8-CD39-02B97A0C3E24}"/>
                    </a:ext>
                  </a:extLst>
                </p:cNvPr>
                <p:cNvCxnSpPr>
                  <a:stCxn id="23" idx="0"/>
                  <a:endCxn id="23" idx="7"/>
                </p:cNvCxnSpPr>
                <p:nvPr/>
              </p:nvCxnSpPr>
              <p:spPr>
                <a:xfrm rot="16200000" flipH="1">
                  <a:off x="5196853" y="5319856"/>
                  <a:ext cx="62173" cy="157996"/>
                </a:xfrm>
                <a:prstGeom prst="curvedConnector3">
                  <a:avLst>
                    <a:gd name="adj1" fmla="val -367684"/>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8ECB7F1-F4CD-8DEA-B4A6-EF0F18AA5D20}"/>
                    </a:ext>
                  </a:extLst>
                </p:cNvPr>
                <p:cNvSpPr/>
                <p:nvPr/>
              </p:nvSpPr>
              <p:spPr>
                <a:xfrm>
                  <a:off x="5671895" y="5364627"/>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26" name="Straight Arrow Connector 25">
                  <a:extLst>
                    <a:ext uri="{FF2B5EF4-FFF2-40B4-BE49-F238E27FC236}">
                      <a16:creationId xmlns:a16="http://schemas.microsoft.com/office/drawing/2014/main" id="{581C96C8-BB54-1966-4697-4919457D1419}"/>
                    </a:ext>
                  </a:extLst>
                </p:cNvPr>
                <p:cNvCxnSpPr/>
                <p:nvPr/>
              </p:nvCxnSpPr>
              <p:spPr>
                <a:xfrm>
                  <a:off x="5372383" y="5576898"/>
                  <a:ext cx="29951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CDDD4807-08FA-242B-6D19-30FB487973F1}"/>
                    </a:ext>
                  </a:extLst>
                </p:cNvPr>
                <p:cNvSpPr/>
                <p:nvPr/>
              </p:nvSpPr>
              <p:spPr>
                <a:xfrm>
                  <a:off x="5279002" y="6295662"/>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28" name="Straight Arrow Connector 27">
                  <a:extLst>
                    <a:ext uri="{FF2B5EF4-FFF2-40B4-BE49-F238E27FC236}">
                      <a16:creationId xmlns:a16="http://schemas.microsoft.com/office/drawing/2014/main" id="{516F564C-DD96-2C24-591D-ACA0EA779B43}"/>
                    </a:ext>
                  </a:extLst>
                </p:cNvPr>
                <p:cNvCxnSpPr>
                  <a:cxnSpLocks/>
                  <a:endCxn id="27" idx="0"/>
                </p:cNvCxnSpPr>
                <p:nvPr/>
              </p:nvCxnSpPr>
              <p:spPr>
                <a:xfrm>
                  <a:off x="5492205" y="5576898"/>
                  <a:ext cx="10239" cy="7187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67DBEB7-EA01-E0F2-ED72-0B45623C6AE0}"/>
                    </a:ext>
                  </a:extLst>
                </p:cNvPr>
                <p:cNvSpPr/>
                <p:nvPr/>
              </p:nvSpPr>
              <p:spPr>
                <a:xfrm>
                  <a:off x="5777385" y="5841030"/>
                  <a:ext cx="446883" cy="424542"/>
                </a:xfrm>
                <a:prstGeom prst="ellipse">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cxnSp>
              <p:nvCxnSpPr>
                <p:cNvPr id="30" name="Straight Arrow Connector 29">
                  <a:extLst>
                    <a:ext uri="{FF2B5EF4-FFF2-40B4-BE49-F238E27FC236}">
                      <a16:creationId xmlns:a16="http://schemas.microsoft.com/office/drawing/2014/main" id="{DCF8A31E-C77F-F4F0-F413-096A36D14731}"/>
                    </a:ext>
                  </a:extLst>
                </p:cNvPr>
                <p:cNvCxnSpPr>
                  <a:cxnSpLocks/>
                  <a:endCxn id="29" idx="2"/>
                </p:cNvCxnSpPr>
                <p:nvPr/>
              </p:nvCxnSpPr>
              <p:spPr>
                <a:xfrm>
                  <a:off x="5492205" y="6053301"/>
                  <a:ext cx="28518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1" name="Striped Right Arrow 20">
                <a:extLst>
                  <a:ext uri="{FF2B5EF4-FFF2-40B4-BE49-F238E27FC236}">
                    <a16:creationId xmlns:a16="http://schemas.microsoft.com/office/drawing/2014/main" id="{BFD0F8C2-4768-D688-9580-CFD79A0A9E22}"/>
                  </a:ext>
                </a:extLst>
              </p:cNvPr>
              <p:cNvSpPr/>
              <p:nvPr/>
            </p:nvSpPr>
            <p:spPr>
              <a:xfrm rot="19261017">
                <a:off x="6121041" y="4732962"/>
                <a:ext cx="554367" cy="515417"/>
              </a:xfrm>
              <a:prstGeom prst="stripedRightArrow">
                <a:avLst/>
              </a:prstGeom>
              <a:solidFill>
                <a:schemeClr val="bg2"/>
              </a:solidFill>
              <a:ln>
                <a:solidFill>
                  <a:schemeClr val="accent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a:solidFill>
                    <a:schemeClr val="tx1"/>
                  </a:solidFill>
                </a:endParaRPr>
              </a:p>
            </p:txBody>
          </p:sp>
          <p:sp>
            <p:nvSpPr>
              <p:cNvPr id="22" name="TextBox 21">
                <a:extLst>
                  <a:ext uri="{FF2B5EF4-FFF2-40B4-BE49-F238E27FC236}">
                    <a16:creationId xmlns:a16="http://schemas.microsoft.com/office/drawing/2014/main" id="{9131DFE5-65C4-B51F-C4E9-C4C3D628D97F}"/>
                  </a:ext>
                </a:extLst>
              </p:cNvPr>
              <p:cNvSpPr txBox="1"/>
              <p:nvPr/>
            </p:nvSpPr>
            <p:spPr>
              <a:xfrm>
                <a:off x="4073465" y="6601038"/>
                <a:ext cx="2867749" cy="535663"/>
              </a:xfrm>
              <a:prstGeom prst="rect">
                <a:avLst/>
              </a:prstGeom>
              <a:noFill/>
            </p:spPr>
            <p:txBody>
              <a:bodyPr wrap="none" rtlCol="0">
                <a:spAutoFit/>
              </a:bodyPr>
              <a:lstStyle/>
              <a:p>
                <a:pPr algn="ctr">
                  <a:lnSpc>
                    <a:spcPct val="90000"/>
                  </a:lnSpc>
                </a:pPr>
                <a:r>
                  <a:rPr lang="en-US" sz="1200" dirty="0"/>
                  <a:t>Meta Models</a:t>
                </a:r>
              </a:p>
              <a:p>
                <a:pPr algn="ctr">
                  <a:lnSpc>
                    <a:spcPct val="90000"/>
                  </a:lnSpc>
                </a:pPr>
                <a:r>
                  <a:rPr lang="en-US" sz="1200" dirty="0"/>
                  <a:t>Rule-based Generative Model</a:t>
                </a:r>
              </a:p>
            </p:txBody>
          </p:sp>
        </p:grpSp>
      </p:grpSp>
      <p:sp>
        <p:nvSpPr>
          <p:cNvPr id="34" name="TextBox 33">
            <a:extLst>
              <a:ext uri="{FF2B5EF4-FFF2-40B4-BE49-F238E27FC236}">
                <a16:creationId xmlns:a16="http://schemas.microsoft.com/office/drawing/2014/main" id="{F0029015-ADF7-C8F6-FD6B-6DBA1DA6D925}"/>
              </a:ext>
            </a:extLst>
          </p:cNvPr>
          <p:cNvSpPr txBox="1"/>
          <p:nvPr/>
        </p:nvSpPr>
        <p:spPr>
          <a:xfrm>
            <a:off x="3171496" y="4101941"/>
            <a:ext cx="3057247" cy="341632"/>
          </a:xfrm>
          <a:prstGeom prst="rect">
            <a:avLst/>
          </a:prstGeom>
          <a:noFill/>
        </p:spPr>
        <p:txBody>
          <a:bodyPr wrap="none" rtlCol="0">
            <a:spAutoFit/>
          </a:bodyPr>
          <a:lstStyle/>
          <a:p>
            <a:pPr algn="l">
              <a:lnSpc>
                <a:spcPct val="90000"/>
              </a:lnSpc>
            </a:pPr>
            <a:r>
              <a:rPr lang="en-US" dirty="0">
                <a:latin typeface="+mn-lt"/>
              </a:rPr>
              <a:t>Entity Relationship Models</a:t>
            </a:r>
          </a:p>
        </p:txBody>
      </p:sp>
      <p:pic>
        <p:nvPicPr>
          <p:cNvPr id="3" name="Picture 2">
            <a:extLst>
              <a:ext uri="{FF2B5EF4-FFF2-40B4-BE49-F238E27FC236}">
                <a16:creationId xmlns:a16="http://schemas.microsoft.com/office/drawing/2014/main" id="{1292A7F9-A0F8-EF8D-2164-BD2B6CB87AD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905727" y="2466520"/>
            <a:ext cx="2002519" cy="2002519"/>
          </a:xfrm>
          <a:prstGeom prst="rect">
            <a:avLst/>
          </a:prstGeom>
        </p:spPr>
      </p:pic>
    </p:spTree>
    <p:extLst>
      <p:ext uri="{BB962C8B-B14F-4D97-AF65-F5344CB8AC3E}">
        <p14:creationId xmlns:p14="http://schemas.microsoft.com/office/powerpoint/2010/main" val="4219154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8946D3-91B2-4AE9-B618-DCC6EF2E1084}"/>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861227" y="1083755"/>
            <a:ext cx="3955583" cy="4219290"/>
          </a:xfrm>
          <a:prstGeom prst="rect">
            <a:avLst/>
          </a:prstGeom>
          <a:noFill/>
        </p:spPr>
      </p:pic>
      <p:sp>
        <p:nvSpPr>
          <p:cNvPr id="11" name="Picture Placeholder 10">
            <a:extLst>
              <a:ext uri="{FF2B5EF4-FFF2-40B4-BE49-F238E27FC236}">
                <a16:creationId xmlns:a16="http://schemas.microsoft.com/office/drawing/2014/main" id="{2780C0C7-39A5-3CBD-3375-B1F59DEB68FC}"/>
              </a:ext>
            </a:extLst>
          </p:cNvPr>
          <p:cNvSpPr>
            <a:spLocks noGrp="1"/>
          </p:cNvSpPr>
          <p:nvPr>
            <p:ph type="pic" sz="quarter" idx="10"/>
          </p:nvPr>
        </p:nvSpPr>
        <p:spPr/>
        <p:txBody>
          <a:bodyPr/>
          <a:lstStyle/>
          <a:p>
            <a:r>
              <a:rPr lang="en-US" dirty="0"/>
              <a:t> </a:t>
            </a:r>
          </a:p>
        </p:txBody>
      </p:sp>
      <p:sp>
        <p:nvSpPr>
          <p:cNvPr id="7" name="Title 2">
            <a:extLst>
              <a:ext uri="{FF2B5EF4-FFF2-40B4-BE49-F238E27FC236}">
                <a16:creationId xmlns:a16="http://schemas.microsoft.com/office/drawing/2014/main" id="{AECAD6FE-9AD8-5D8A-9FF0-4B29EAD10BDC}"/>
              </a:ext>
            </a:extLst>
          </p:cNvPr>
          <p:cNvSpPr>
            <a:spLocks noGrp="1"/>
          </p:cNvSpPr>
          <p:nvPr>
            <p:ph type="title"/>
          </p:nvPr>
        </p:nvSpPr>
        <p:spPr>
          <a:xfrm>
            <a:off x="387350" y="1276350"/>
            <a:ext cx="5538788" cy="1421928"/>
          </a:xfrm>
        </p:spPr>
        <p:txBody>
          <a:bodyPr/>
          <a:lstStyle/>
          <a:p>
            <a:r>
              <a:rPr lang="en-US" sz="2400" dirty="0"/>
              <a:t>Artificial Intelligence and Knowledge Graphs to Accelerate Energy Efficient Computing (KNIGHT)</a:t>
            </a:r>
          </a:p>
        </p:txBody>
      </p:sp>
      <p:sp>
        <p:nvSpPr>
          <p:cNvPr id="9" name="Content Placeholder 8">
            <a:extLst>
              <a:ext uri="{FF2B5EF4-FFF2-40B4-BE49-F238E27FC236}">
                <a16:creationId xmlns:a16="http://schemas.microsoft.com/office/drawing/2014/main" id="{2DAB6D01-D33D-8705-359E-E03EB7566A60}"/>
              </a:ext>
            </a:extLst>
          </p:cNvPr>
          <p:cNvSpPr>
            <a:spLocks noGrp="1"/>
          </p:cNvSpPr>
          <p:nvPr>
            <p:ph sz="quarter" idx="4"/>
          </p:nvPr>
        </p:nvSpPr>
        <p:spPr>
          <a:xfrm>
            <a:off x="388079" y="2813001"/>
            <a:ext cx="5512904" cy="2330499"/>
          </a:xfrm>
        </p:spPr>
        <p:txBody>
          <a:bodyPr/>
          <a:lstStyle/>
          <a:p>
            <a:r>
              <a:rPr lang="en-US" sz="1800" dirty="0"/>
              <a:t>Use knowledge graphs to better understand neuromorphic computing potential</a:t>
            </a:r>
          </a:p>
          <a:p>
            <a:r>
              <a:rPr lang="en-US" sz="1800" dirty="0"/>
              <a:t>Extract knowledge from publications</a:t>
            </a:r>
          </a:p>
          <a:p>
            <a:r>
              <a:rPr lang="en-US" sz="1800" dirty="0"/>
              <a:t>Generate hypotheses</a:t>
            </a:r>
          </a:p>
          <a:p>
            <a:r>
              <a:rPr lang="en-US" sz="1800" dirty="0"/>
              <a:t>Simulate and evolve circuits</a:t>
            </a:r>
          </a:p>
        </p:txBody>
      </p:sp>
      <p:pic>
        <p:nvPicPr>
          <p:cNvPr id="4" name="Picture 3">
            <a:extLst>
              <a:ext uri="{FF2B5EF4-FFF2-40B4-BE49-F238E27FC236}">
                <a16:creationId xmlns:a16="http://schemas.microsoft.com/office/drawing/2014/main" id="{C9B05AA5-5906-099A-5EBC-D1718033B86A}"/>
              </a:ext>
            </a:extLst>
          </p:cNvPr>
          <p:cNvPicPr>
            <a:picLocks noChangeAspect="1"/>
          </p:cNvPicPr>
          <p:nvPr/>
        </p:nvPicPr>
        <p:blipFill>
          <a:blip r:embed="rId3"/>
          <a:stretch>
            <a:fillRect/>
          </a:stretch>
        </p:blipFill>
        <p:spPr>
          <a:xfrm>
            <a:off x="276298" y="5547035"/>
            <a:ext cx="7772400" cy="1077862"/>
          </a:xfrm>
          <a:prstGeom prst="rect">
            <a:avLst/>
          </a:prstGeom>
        </p:spPr>
      </p:pic>
    </p:spTree>
    <p:extLst>
      <p:ext uri="{BB962C8B-B14F-4D97-AF65-F5344CB8AC3E}">
        <p14:creationId xmlns:p14="http://schemas.microsoft.com/office/powerpoint/2010/main" val="1151223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D9ABD9E-B81D-4207-11D8-5B47ED41947F}"/>
              </a:ext>
            </a:extLst>
          </p:cNvPr>
          <p:cNvSpPr>
            <a:spLocks noGrp="1"/>
          </p:cNvSpPr>
          <p:nvPr>
            <p:ph type="title"/>
          </p:nvPr>
        </p:nvSpPr>
        <p:spPr>
          <a:xfrm>
            <a:off x="429768" y="274320"/>
            <a:ext cx="11504904" cy="535531"/>
          </a:xfrm>
        </p:spPr>
        <p:txBody>
          <a:bodyPr/>
          <a:lstStyle/>
          <a:p>
            <a:r>
              <a:rPr lang="en-US" dirty="0"/>
              <a:t>From paper to code using LLM</a:t>
            </a:r>
          </a:p>
        </p:txBody>
      </p:sp>
      <p:sp>
        <p:nvSpPr>
          <p:cNvPr id="19" name="Text Placeholder 2">
            <a:extLst>
              <a:ext uri="{FF2B5EF4-FFF2-40B4-BE49-F238E27FC236}">
                <a16:creationId xmlns:a16="http://schemas.microsoft.com/office/drawing/2014/main" id="{2559A7D0-914D-E4AF-BC3B-11F09EEAF8C4}"/>
              </a:ext>
            </a:extLst>
          </p:cNvPr>
          <p:cNvSpPr>
            <a:spLocks noGrp="1"/>
          </p:cNvSpPr>
          <p:nvPr>
            <p:ph type="body" idx="1"/>
          </p:nvPr>
        </p:nvSpPr>
        <p:spPr>
          <a:xfrm>
            <a:off x="536696" y="1387602"/>
            <a:ext cx="3610478" cy="821190"/>
          </a:xfrm>
        </p:spPr>
        <p:txBody>
          <a:bodyPr/>
          <a:lstStyle/>
          <a:p>
            <a:r>
              <a:rPr lang="en-US" dirty="0"/>
              <a:t>Random Neuromorphic Paper</a:t>
            </a:r>
          </a:p>
        </p:txBody>
      </p:sp>
      <p:pic>
        <p:nvPicPr>
          <p:cNvPr id="7" name="Content Placeholder 6">
            <a:extLst>
              <a:ext uri="{FF2B5EF4-FFF2-40B4-BE49-F238E27FC236}">
                <a16:creationId xmlns:a16="http://schemas.microsoft.com/office/drawing/2014/main" id="{EC85424E-10B0-E4F5-FC61-152001DBFE8C}"/>
              </a:ext>
            </a:extLst>
          </p:cNvPr>
          <p:cNvPicPr>
            <a:picLocks noGrp="1" noChangeAspect="1"/>
          </p:cNvPicPr>
          <p:nvPr>
            <p:ph sz="half" idx="2"/>
          </p:nvPr>
        </p:nvPicPr>
        <p:blipFill>
          <a:blip r:embed="rId3" cstate="hqprint">
            <a:extLst>
              <a:ext uri="{28A0092B-C50C-407E-A947-70E740481C1C}">
                <a14:useLocalDpi xmlns:a14="http://schemas.microsoft.com/office/drawing/2010/main"/>
              </a:ext>
            </a:extLst>
          </a:blip>
          <a:srcRect/>
          <a:stretch/>
        </p:blipFill>
        <p:spPr>
          <a:xfrm>
            <a:off x="4392629" y="2208792"/>
            <a:ext cx="3610478" cy="3813071"/>
          </a:xfrm>
          <a:prstGeom prst="rect">
            <a:avLst/>
          </a:prstGeom>
          <a:noFill/>
        </p:spPr>
      </p:pic>
      <p:sp>
        <p:nvSpPr>
          <p:cNvPr id="21" name="Text Placeholder 4">
            <a:extLst>
              <a:ext uri="{FF2B5EF4-FFF2-40B4-BE49-F238E27FC236}">
                <a16:creationId xmlns:a16="http://schemas.microsoft.com/office/drawing/2014/main" id="{0F2743E1-31B7-CE64-A43D-CA3B4169B8C5}"/>
              </a:ext>
            </a:extLst>
          </p:cNvPr>
          <p:cNvSpPr>
            <a:spLocks noGrp="1"/>
          </p:cNvSpPr>
          <p:nvPr>
            <p:ph type="body" sz="quarter" idx="3"/>
          </p:nvPr>
        </p:nvSpPr>
        <p:spPr>
          <a:xfrm>
            <a:off x="4393659" y="1387602"/>
            <a:ext cx="3608418" cy="821190"/>
          </a:xfrm>
        </p:spPr>
        <p:txBody>
          <a:bodyPr/>
          <a:lstStyle/>
          <a:p>
            <a:r>
              <a:rPr lang="en-US" dirty="0"/>
              <a:t>ChatGPT 4o – Translate the figure to text</a:t>
            </a:r>
          </a:p>
        </p:txBody>
      </p:sp>
      <p:pic>
        <p:nvPicPr>
          <p:cNvPr id="9" name="Content Placeholder 8">
            <a:extLst>
              <a:ext uri="{FF2B5EF4-FFF2-40B4-BE49-F238E27FC236}">
                <a16:creationId xmlns:a16="http://schemas.microsoft.com/office/drawing/2014/main" id="{B851826A-7A2B-071C-BBD7-E534C52215AC}"/>
              </a:ext>
            </a:extLst>
          </p:cNvPr>
          <p:cNvPicPr>
            <a:picLocks noGrp="1" noChangeAspect="1"/>
          </p:cNvPicPr>
          <p:nvPr>
            <p:ph sz="quarter" idx="4"/>
          </p:nvPr>
        </p:nvPicPr>
        <p:blipFill>
          <a:blip r:embed="rId4" cstate="hqprint">
            <a:extLst>
              <a:ext uri="{28A0092B-C50C-407E-A947-70E740481C1C}">
                <a14:useLocalDpi xmlns:a14="http://schemas.microsoft.com/office/drawing/2010/main"/>
              </a:ext>
            </a:extLst>
          </a:blip>
          <a:srcRect t="12648" r="-2" b="2549"/>
          <a:stretch/>
        </p:blipFill>
        <p:spPr>
          <a:xfrm>
            <a:off x="8248562" y="2208792"/>
            <a:ext cx="3608418" cy="3813071"/>
          </a:xfrm>
          <a:prstGeom prst="rect">
            <a:avLst/>
          </a:prstGeom>
          <a:noFill/>
        </p:spPr>
      </p:pic>
      <p:sp>
        <p:nvSpPr>
          <p:cNvPr id="23" name="Text Placeholder 6">
            <a:extLst>
              <a:ext uri="{FF2B5EF4-FFF2-40B4-BE49-F238E27FC236}">
                <a16:creationId xmlns:a16="http://schemas.microsoft.com/office/drawing/2014/main" id="{7AC2107F-C11F-B2F6-0F9C-71122CB3E2B0}"/>
              </a:ext>
            </a:extLst>
          </p:cNvPr>
          <p:cNvSpPr>
            <a:spLocks noGrp="1"/>
          </p:cNvSpPr>
          <p:nvPr>
            <p:ph type="body" sz="quarter" idx="10"/>
          </p:nvPr>
        </p:nvSpPr>
        <p:spPr>
          <a:xfrm>
            <a:off x="8248562" y="1387602"/>
            <a:ext cx="3608418" cy="821190"/>
          </a:xfrm>
        </p:spPr>
        <p:txBody>
          <a:bodyPr/>
          <a:lstStyle/>
          <a:p>
            <a:r>
              <a:rPr lang="en-US" b="0" i="0" u="none" strike="noStrike" dirty="0">
                <a:effectLst/>
                <a:latin typeface="-webkit-standard"/>
              </a:rPr>
              <a:t>How to simulate the operation of the device in figure 1?</a:t>
            </a:r>
            <a:endParaRPr lang="en-US" dirty="0"/>
          </a:p>
        </p:txBody>
      </p:sp>
      <p:pic>
        <p:nvPicPr>
          <p:cNvPr id="10" name="Content Placeholder 9">
            <a:extLst>
              <a:ext uri="{FF2B5EF4-FFF2-40B4-BE49-F238E27FC236}">
                <a16:creationId xmlns:a16="http://schemas.microsoft.com/office/drawing/2014/main" id="{4E5B1704-C275-8313-8411-8CC3A0F5D486}"/>
              </a:ext>
            </a:extLst>
          </p:cNvPr>
          <p:cNvPicPr>
            <a:picLocks noGrp="1" noChangeAspect="1"/>
          </p:cNvPicPr>
          <p:nvPr>
            <p:ph sz="quarter" idx="11"/>
          </p:nvPr>
        </p:nvPicPr>
        <p:blipFill>
          <a:blip r:embed="rId5" cstate="hqprint">
            <a:extLst>
              <a:ext uri="{28A0092B-C50C-407E-A947-70E740481C1C}">
                <a14:useLocalDpi xmlns:a14="http://schemas.microsoft.com/office/drawing/2010/main"/>
              </a:ext>
            </a:extLst>
          </a:blip>
          <a:stretch>
            <a:fillRect/>
          </a:stretch>
        </p:blipFill>
        <p:spPr>
          <a:xfrm>
            <a:off x="788485" y="2208792"/>
            <a:ext cx="3106899" cy="3813175"/>
          </a:xfrm>
          <a:prstGeom prst="rect">
            <a:avLst/>
          </a:prstGeom>
        </p:spPr>
      </p:pic>
      <p:sp>
        <p:nvSpPr>
          <p:cNvPr id="16" name="TextBox 15">
            <a:extLst>
              <a:ext uri="{FF2B5EF4-FFF2-40B4-BE49-F238E27FC236}">
                <a16:creationId xmlns:a16="http://schemas.microsoft.com/office/drawing/2014/main" id="{6DF96766-2944-3C5A-F9BD-F8F280EE65B2}"/>
              </a:ext>
            </a:extLst>
          </p:cNvPr>
          <p:cNvSpPr txBox="1"/>
          <p:nvPr/>
        </p:nvSpPr>
        <p:spPr>
          <a:xfrm>
            <a:off x="848045" y="6021863"/>
            <a:ext cx="2987778" cy="415498"/>
          </a:xfrm>
          <a:prstGeom prst="rect">
            <a:avLst/>
          </a:prstGeom>
          <a:noFill/>
        </p:spPr>
        <p:txBody>
          <a:bodyPr wrap="square">
            <a:spAutoFit/>
          </a:bodyPr>
          <a:lstStyle/>
          <a:p>
            <a:r>
              <a:rPr lang="en-US" sz="700" b="0" i="0" u="none" strike="noStrike" dirty="0">
                <a:solidFill>
                  <a:srgbClr val="222222"/>
                </a:solidFill>
                <a:effectLst/>
                <a:latin typeface="Merriweather Sans" panose="020F0502020204030204" pitchFamily="34" charset="0"/>
              </a:rPr>
              <a:t>Ouali, J., Saucier, G. (1990). Fast Generation of Neuro-ASICs. In: International Neural Network Conference. Springer, Dordrecht. https://</a:t>
            </a:r>
            <a:r>
              <a:rPr lang="en-US" sz="700" b="0" i="0" u="none" strike="noStrike" dirty="0" err="1">
                <a:solidFill>
                  <a:srgbClr val="222222"/>
                </a:solidFill>
                <a:effectLst/>
                <a:latin typeface="Merriweather Sans" panose="020F0502020204030204" pitchFamily="34" charset="0"/>
              </a:rPr>
              <a:t>doi.org</a:t>
            </a:r>
            <a:r>
              <a:rPr lang="en-US" sz="700" b="0" i="0" u="none" strike="noStrike" dirty="0">
                <a:solidFill>
                  <a:srgbClr val="222222"/>
                </a:solidFill>
                <a:effectLst/>
                <a:latin typeface="Merriweather Sans" panose="020F0502020204030204" pitchFamily="34" charset="0"/>
              </a:rPr>
              <a:t>/10.1007/978-94-009-0643-3_4</a:t>
            </a:r>
            <a:endParaRPr lang="en-US" sz="700" dirty="0"/>
          </a:p>
        </p:txBody>
      </p:sp>
      <p:sp>
        <p:nvSpPr>
          <p:cNvPr id="2" name="Rectangle 1">
            <a:extLst>
              <a:ext uri="{FF2B5EF4-FFF2-40B4-BE49-F238E27FC236}">
                <a16:creationId xmlns:a16="http://schemas.microsoft.com/office/drawing/2014/main" id="{574F9A31-65F9-2836-3790-38FD57B3028D}"/>
              </a:ext>
            </a:extLst>
          </p:cNvPr>
          <p:cNvSpPr/>
          <p:nvPr/>
        </p:nvSpPr>
        <p:spPr>
          <a:xfrm>
            <a:off x="1570534" y="2208792"/>
            <a:ext cx="1437912" cy="932277"/>
          </a:xfrm>
          <a:prstGeom prst="rect">
            <a:avLst/>
          </a:prstGeom>
          <a:solidFill>
            <a:srgbClr val="FFFF00">
              <a:alpha val="50000"/>
            </a:srgbClr>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
        <p:nvSpPr>
          <p:cNvPr id="3" name="Rectangle 2">
            <a:extLst>
              <a:ext uri="{FF2B5EF4-FFF2-40B4-BE49-F238E27FC236}">
                <a16:creationId xmlns:a16="http://schemas.microsoft.com/office/drawing/2014/main" id="{08A5F1E6-A1BB-DE7F-1A7F-C9A38A661DC5}"/>
              </a:ext>
            </a:extLst>
          </p:cNvPr>
          <p:cNvSpPr/>
          <p:nvPr/>
        </p:nvSpPr>
        <p:spPr>
          <a:xfrm>
            <a:off x="6497358" y="3572833"/>
            <a:ext cx="1437912" cy="271063"/>
          </a:xfrm>
          <a:prstGeom prst="rect">
            <a:avLst/>
          </a:prstGeom>
          <a:solidFill>
            <a:srgbClr val="FFFF00">
              <a:alpha val="50000"/>
            </a:srgbClr>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dirty="0">
              <a:solidFill>
                <a:schemeClr val="tx1"/>
              </a:solidFill>
            </a:endParaRPr>
          </a:p>
        </p:txBody>
      </p:sp>
    </p:spTree>
    <p:extLst>
      <p:ext uri="{BB962C8B-B14F-4D97-AF65-F5344CB8AC3E}">
        <p14:creationId xmlns:p14="http://schemas.microsoft.com/office/powerpoint/2010/main" val="173092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FF31705-F209-1163-C191-CCEDE4E680C2}"/>
              </a:ext>
            </a:extLst>
          </p:cNvPr>
          <p:cNvPicPr>
            <a:picLocks noGrp="1" noChangeAspect="1"/>
          </p:cNvPicPr>
          <p:nvPr>
            <p:ph idx="1"/>
          </p:nvPr>
        </p:nvPicPr>
        <p:blipFill>
          <a:blip r:embed="rId2" cstate="hqprint">
            <a:extLst>
              <a:ext uri="{28A0092B-C50C-407E-A947-70E740481C1C}">
                <a14:useLocalDpi xmlns:a14="http://schemas.microsoft.com/office/drawing/2010/main"/>
              </a:ext>
            </a:extLst>
          </a:blip>
          <a:stretch>
            <a:fillRect/>
          </a:stretch>
        </p:blipFill>
        <p:spPr>
          <a:xfrm>
            <a:off x="2090011" y="68263"/>
            <a:ext cx="8288203" cy="6340475"/>
          </a:xfrm>
          <a:prstGeom prst="rect">
            <a:avLst/>
          </a:prstGeom>
          <a:noFill/>
        </p:spPr>
      </p:pic>
    </p:spTree>
    <p:extLst>
      <p:ext uri="{BB962C8B-B14F-4D97-AF65-F5344CB8AC3E}">
        <p14:creationId xmlns:p14="http://schemas.microsoft.com/office/powerpoint/2010/main" val="2611655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E62A7833-1EB0-08F8-7D6F-4B4B7B79D015}"/>
              </a:ext>
            </a:extLst>
          </p:cNvPr>
          <p:cNvSpPr/>
          <p:nvPr/>
        </p:nvSpPr>
        <p:spPr>
          <a:xfrm>
            <a:off x="5762390" y="3307694"/>
            <a:ext cx="1336431" cy="1344199"/>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9" name="TextBox 48">
            <a:extLst>
              <a:ext uri="{FF2B5EF4-FFF2-40B4-BE49-F238E27FC236}">
                <a16:creationId xmlns:a16="http://schemas.microsoft.com/office/drawing/2014/main" id="{C7C7F3DE-BBD6-01C6-C9BA-07144B9DC1E2}"/>
              </a:ext>
            </a:extLst>
          </p:cNvPr>
          <p:cNvSpPr txBox="1"/>
          <p:nvPr/>
        </p:nvSpPr>
        <p:spPr>
          <a:xfrm>
            <a:off x="6040957" y="4771944"/>
            <a:ext cx="1055097" cy="757130"/>
          </a:xfrm>
          <a:prstGeom prst="rect">
            <a:avLst/>
          </a:prstGeom>
          <a:noFill/>
        </p:spPr>
        <p:txBody>
          <a:bodyPr wrap="none" rtlCol="0">
            <a:spAutoFit/>
          </a:bodyPr>
          <a:lstStyle/>
          <a:p>
            <a:pPr algn="l">
              <a:lnSpc>
                <a:spcPct val="90000"/>
              </a:lnSpc>
            </a:pPr>
            <a:r>
              <a:rPr lang="en-US" sz="1200">
                <a:latin typeface="+mn-lt"/>
              </a:rPr>
              <a:t>Large</a:t>
            </a:r>
          </a:p>
          <a:p>
            <a:pPr algn="l">
              <a:lnSpc>
                <a:spcPct val="90000"/>
              </a:lnSpc>
            </a:pPr>
            <a:r>
              <a:rPr lang="en-US" sz="1200">
                <a:latin typeface="+mn-lt"/>
              </a:rPr>
              <a:t>Language</a:t>
            </a:r>
          </a:p>
          <a:p>
            <a:pPr algn="l">
              <a:lnSpc>
                <a:spcPct val="90000"/>
              </a:lnSpc>
            </a:pPr>
            <a:r>
              <a:rPr lang="en-US" sz="1200">
                <a:latin typeface="+mn-lt"/>
              </a:rPr>
              <a:t>Model</a:t>
            </a:r>
          </a:p>
          <a:p>
            <a:pPr algn="l">
              <a:lnSpc>
                <a:spcPct val="90000"/>
              </a:lnSpc>
            </a:pPr>
            <a:r>
              <a:rPr lang="en-US" sz="1200">
                <a:latin typeface="+mn-lt"/>
              </a:rPr>
              <a:t>Embedding</a:t>
            </a:r>
          </a:p>
        </p:txBody>
      </p:sp>
      <p:sp>
        <p:nvSpPr>
          <p:cNvPr id="2" name="Title 1">
            <a:extLst>
              <a:ext uri="{FF2B5EF4-FFF2-40B4-BE49-F238E27FC236}">
                <a16:creationId xmlns:a16="http://schemas.microsoft.com/office/drawing/2014/main" id="{1D9EE4FB-9262-E147-DE05-DBC87CABC0E0}"/>
              </a:ext>
            </a:extLst>
          </p:cNvPr>
          <p:cNvSpPr>
            <a:spLocks noGrp="1"/>
          </p:cNvSpPr>
          <p:nvPr>
            <p:ph type="title"/>
          </p:nvPr>
        </p:nvSpPr>
        <p:spPr>
          <a:xfrm>
            <a:off x="429767" y="274320"/>
            <a:ext cx="11430000" cy="480131"/>
          </a:xfrm>
        </p:spPr>
        <p:txBody>
          <a:bodyPr/>
          <a:lstStyle/>
          <a:p>
            <a:r>
              <a:rPr lang="en-US" sz="2800" dirty="0">
                <a:latin typeface="Century Gothic"/>
              </a:rPr>
              <a:t>Knowledge Graph from </a:t>
            </a:r>
            <a:r>
              <a:rPr lang="en-US" sz="2800" dirty="0"/>
              <a:t>900K PubMed Covid abstracts</a:t>
            </a:r>
          </a:p>
        </p:txBody>
      </p:sp>
      <p:sp>
        <p:nvSpPr>
          <p:cNvPr id="11" name="TextBox 10">
            <a:extLst>
              <a:ext uri="{FF2B5EF4-FFF2-40B4-BE49-F238E27FC236}">
                <a16:creationId xmlns:a16="http://schemas.microsoft.com/office/drawing/2014/main" id="{5E7D1C64-FDEA-E4BA-40F6-28C94DC6656A}"/>
              </a:ext>
            </a:extLst>
          </p:cNvPr>
          <p:cNvSpPr txBox="1"/>
          <p:nvPr/>
        </p:nvSpPr>
        <p:spPr>
          <a:xfrm>
            <a:off x="398801" y="3218443"/>
            <a:ext cx="2959855" cy="2800767"/>
          </a:xfrm>
          <a:prstGeom prst="rect">
            <a:avLst/>
          </a:prstGeom>
          <a:noFill/>
          <a:ln>
            <a:solidFill>
              <a:schemeClr val="tx1"/>
            </a:solidFill>
          </a:ln>
        </p:spPr>
        <p:txBody>
          <a:bodyPr wrap="square">
            <a:spAutoFit/>
          </a:bodyPr>
          <a:lstStyle/>
          <a:p>
            <a:r>
              <a:rPr lang="en-US" sz="800" dirty="0">
                <a:solidFill>
                  <a:srgbClr val="231F20"/>
                </a:solidFill>
                <a:latin typeface="Helvetica" pitchFamily="2" charset="0"/>
              </a:rPr>
              <a:t>Abstract</a:t>
            </a:r>
          </a:p>
          <a:p>
            <a:r>
              <a:rPr lang="en-US" sz="800" dirty="0">
                <a:solidFill>
                  <a:srgbClr val="231F20"/>
                </a:solidFill>
                <a:latin typeface="Times"/>
              </a:rPr>
              <a:t>The World Health Organization (WHO) declared COVID-19 (novel coronavirus) as a global pandemic in the middle of March 2020, after the disease spread to more than 150 countries and territories leading to tens of thousands of cases within a couple of months. To date, there are no effective pharmaceutical treatments available. As well as that, the novel vaccines have not yet been approved as establishing their efficacy will take time. This study aims to summarize the evidence regarding corticosteroids such as </a:t>
            </a:r>
            <a:r>
              <a:rPr lang="en-US" sz="800" dirty="0">
                <a:solidFill>
                  <a:srgbClr val="231F20"/>
                </a:solidFill>
                <a:highlight>
                  <a:srgbClr val="FFFF00"/>
                </a:highlight>
                <a:latin typeface="Times"/>
              </a:rPr>
              <a:t>dexamethasone </a:t>
            </a:r>
            <a:r>
              <a:rPr lang="en-US" sz="800" dirty="0">
                <a:solidFill>
                  <a:srgbClr val="231F20"/>
                </a:solidFill>
                <a:latin typeface="Times"/>
              </a:rPr>
              <a:t>for the </a:t>
            </a:r>
            <a:r>
              <a:rPr lang="en-US" sz="800" dirty="0">
                <a:solidFill>
                  <a:srgbClr val="231F20"/>
                </a:solidFill>
                <a:highlight>
                  <a:srgbClr val="FFFF00"/>
                </a:highlight>
                <a:latin typeface="Times"/>
              </a:rPr>
              <a:t>treatment</a:t>
            </a:r>
            <a:r>
              <a:rPr lang="en-US" sz="800" dirty="0">
                <a:solidFill>
                  <a:srgbClr val="231F20"/>
                </a:solidFill>
                <a:latin typeface="Times"/>
              </a:rPr>
              <a:t> of </a:t>
            </a:r>
            <a:r>
              <a:rPr lang="en-US" sz="800" dirty="0">
                <a:solidFill>
                  <a:srgbClr val="231F20"/>
                </a:solidFill>
                <a:highlight>
                  <a:srgbClr val="FFFF00"/>
                </a:highlight>
                <a:latin typeface="Times"/>
              </a:rPr>
              <a:t>COVID-19</a:t>
            </a:r>
            <a:r>
              <a:rPr lang="en-US" sz="800" dirty="0">
                <a:solidFill>
                  <a:srgbClr val="231F20"/>
                </a:solidFill>
                <a:latin typeface="Times"/>
              </a:rPr>
              <a:t>. Electronic searches were conducted on 7 September 2020 on Google Scholar database, MEDLINE and PubMed. A further search was conducted on the World Health Organization</a:t>
            </a:r>
            <a:r>
              <a:rPr lang="en-US" sz="800" dirty="0">
                <a:solidFill>
                  <a:srgbClr val="231F20"/>
                </a:solidFill>
                <a:latin typeface="Helvetica" pitchFamily="2" charset="0"/>
              </a:rPr>
              <a:t>’</a:t>
            </a:r>
            <a:r>
              <a:rPr lang="en-US" sz="800" dirty="0">
                <a:solidFill>
                  <a:srgbClr val="231F20"/>
                </a:solidFill>
                <a:latin typeface="Times"/>
              </a:rPr>
              <a:t>s COVID-19 research article database. The findings of recent investigations that proved, both, the in vitro and in vivo activity of corticosteroids against COVID-19 and other coronavirus-related pneumonia were discussed. Low doses of corticosteroids (dexamethasone) could reduce the mortality in patients with severe COVID-19 disease; however, they had no effect on the mortality rate of those patients with a mild form of the condition. Moreover, the liberal use of corticosteroids was not advocated for, as high doses of the drug can cause more harm than good.</a:t>
            </a:r>
            <a:endParaRPr lang="en-US" sz="1051" dirty="0">
              <a:solidFill>
                <a:srgbClr val="231F20"/>
              </a:solidFill>
              <a:latin typeface="Times"/>
            </a:endParaRPr>
          </a:p>
        </p:txBody>
      </p:sp>
      <p:sp>
        <p:nvSpPr>
          <p:cNvPr id="3" name="Right Arrow 2">
            <a:extLst>
              <a:ext uri="{FF2B5EF4-FFF2-40B4-BE49-F238E27FC236}">
                <a16:creationId xmlns:a16="http://schemas.microsoft.com/office/drawing/2014/main" id="{EE4D5E6F-A3E5-AC1A-C44D-1B5A5A916704}"/>
              </a:ext>
            </a:extLst>
          </p:cNvPr>
          <p:cNvSpPr/>
          <p:nvPr/>
        </p:nvSpPr>
        <p:spPr>
          <a:xfrm>
            <a:off x="3515737" y="4233460"/>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12" name="TextBox 11">
            <a:extLst>
              <a:ext uri="{FF2B5EF4-FFF2-40B4-BE49-F238E27FC236}">
                <a16:creationId xmlns:a16="http://schemas.microsoft.com/office/drawing/2014/main" id="{D336B60D-29C1-B763-9EFB-9647BF2D91B3}"/>
              </a:ext>
            </a:extLst>
          </p:cNvPr>
          <p:cNvSpPr txBox="1"/>
          <p:nvPr/>
        </p:nvSpPr>
        <p:spPr>
          <a:xfrm>
            <a:off x="4102493" y="3971704"/>
            <a:ext cx="1323172" cy="297454"/>
          </a:xfrm>
          <a:prstGeom prst="rect">
            <a:avLst/>
          </a:prstGeom>
          <a:noFill/>
          <a:ln>
            <a:solidFill>
              <a:schemeClr val="tx1"/>
            </a:solidFill>
          </a:ln>
        </p:spPr>
        <p:txBody>
          <a:bodyPr wrap="square">
            <a:spAutoFit/>
          </a:bodyPr>
          <a:lstStyle/>
          <a:p>
            <a:r>
              <a:rPr lang="en-US" sz="1333">
                <a:solidFill>
                  <a:srgbClr val="231F20"/>
                </a:solidFill>
                <a:highlight>
                  <a:srgbClr val="FFFF00"/>
                </a:highlight>
                <a:latin typeface="Times"/>
              </a:rPr>
              <a:t>dexamethasone</a:t>
            </a:r>
            <a:endParaRPr lang="en-US" sz="1333"/>
          </a:p>
        </p:txBody>
      </p:sp>
      <p:sp>
        <p:nvSpPr>
          <p:cNvPr id="14" name="TextBox 13">
            <a:extLst>
              <a:ext uri="{FF2B5EF4-FFF2-40B4-BE49-F238E27FC236}">
                <a16:creationId xmlns:a16="http://schemas.microsoft.com/office/drawing/2014/main" id="{5C28AAAE-A49E-B04D-44FD-7199EA8A929A}"/>
              </a:ext>
            </a:extLst>
          </p:cNvPr>
          <p:cNvSpPr txBox="1"/>
          <p:nvPr/>
        </p:nvSpPr>
        <p:spPr>
          <a:xfrm>
            <a:off x="4100595" y="4279479"/>
            <a:ext cx="919852" cy="307777"/>
          </a:xfrm>
          <a:prstGeom prst="rect">
            <a:avLst/>
          </a:prstGeom>
          <a:noFill/>
          <a:ln>
            <a:solidFill>
              <a:schemeClr val="tx1"/>
            </a:solidFill>
          </a:ln>
        </p:spPr>
        <p:txBody>
          <a:bodyPr wrap="square">
            <a:spAutoFit/>
          </a:bodyPr>
          <a:lstStyle/>
          <a:p>
            <a:r>
              <a:rPr lang="en-US" sz="1400">
                <a:solidFill>
                  <a:srgbClr val="231F20"/>
                </a:solidFill>
                <a:highlight>
                  <a:srgbClr val="FFFF00"/>
                </a:highlight>
                <a:latin typeface="Times"/>
              </a:rPr>
              <a:t>treatment</a:t>
            </a:r>
            <a:endParaRPr lang="en-US" sz="1400"/>
          </a:p>
        </p:txBody>
      </p:sp>
      <p:sp>
        <p:nvSpPr>
          <p:cNvPr id="16" name="TextBox 15">
            <a:extLst>
              <a:ext uri="{FF2B5EF4-FFF2-40B4-BE49-F238E27FC236}">
                <a16:creationId xmlns:a16="http://schemas.microsoft.com/office/drawing/2014/main" id="{9CED4047-B79C-52DB-B413-6E8485BCE70E}"/>
              </a:ext>
            </a:extLst>
          </p:cNvPr>
          <p:cNvSpPr txBox="1"/>
          <p:nvPr/>
        </p:nvSpPr>
        <p:spPr>
          <a:xfrm>
            <a:off x="4100595" y="4587257"/>
            <a:ext cx="1028000" cy="297454"/>
          </a:xfrm>
          <a:prstGeom prst="rect">
            <a:avLst/>
          </a:prstGeom>
          <a:noFill/>
          <a:ln>
            <a:solidFill>
              <a:schemeClr val="tx1"/>
            </a:solidFill>
          </a:ln>
        </p:spPr>
        <p:txBody>
          <a:bodyPr wrap="square">
            <a:spAutoFit/>
          </a:bodyPr>
          <a:lstStyle/>
          <a:p>
            <a:r>
              <a:rPr lang="en-US" sz="1333">
                <a:solidFill>
                  <a:srgbClr val="231F20"/>
                </a:solidFill>
                <a:highlight>
                  <a:srgbClr val="FFFF00"/>
                </a:highlight>
                <a:latin typeface="Times"/>
              </a:rPr>
              <a:t>COVID-19</a:t>
            </a:r>
            <a:endParaRPr lang="en-US" sz="1333"/>
          </a:p>
        </p:txBody>
      </p:sp>
      <p:sp>
        <p:nvSpPr>
          <p:cNvPr id="17" name="TextBox 16">
            <a:extLst>
              <a:ext uri="{FF2B5EF4-FFF2-40B4-BE49-F238E27FC236}">
                <a16:creationId xmlns:a16="http://schemas.microsoft.com/office/drawing/2014/main" id="{72130BED-C9DF-524A-CE3E-75C872328002}"/>
              </a:ext>
            </a:extLst>
          </p:cNvPr>
          <p:cNvSpPr txBox="1"/>
          <p:nvPr/>
        </p:nvSpPr>
        <p:spPr>
          <a:xfrm>
            <a:off x="1142867" y="2804335"/>
            <a:ext cx="1135247" cy="341632"/>
          </a:xfrm>
          <a:prstGeom prst="rect">
            <a:avLst/>
          </a:prstGeom>
          <a:noFill/>
        </p:spPr>
        <p:txBody>
          <a:bodyPr wrap="none" rtlCol="0">
            <a:spAutoFit/>
          </a:bodyPr>
          <a:lstStyle/>
          <a:p>
            <a:pPr algn="l">
              <a:lnSpc>
                <a:spcPct val="90000"/>
              </a:lnSpc>
            </a:pPr>
            <a:r>
              <a:rPr lang="en-US">
                <a:latin typeface="+mn-lt"/>
              </a:rPr>
              <a:t>Abstract</a:t>
            </a:r>
          </a:p>
        </p:txBody>
      </p:sp>
      <p:sp>
        <p:nvSpPr>
          <p:cNvPr id="18" name="TextBox 17">
            <a:extLst>
              <a:ext uri="{FF2B5EF4-FFF2-40B4-BE49-F238E27FC236}">
                <a16:creationId xmlns:a16="http://schemas.microsoft.com/office/drawing/2014/main" id="{E6951EC4-658F-AE3E-2CA3-BD103A90812C}"/>
              </a:ext>
            </a:extLst>
          </p:cNvPr>
          <p:cNvSpPr txBox="1"/>
          <p:nvPr/>
        </p:nvSpPr>
        <p:spPr>
          <a:xfrm>
            <a:off x="4135300" y="3538981"/>
            <a:ext cx="1175221" cy="286232"/>
          </a:xfrm>
          <a:prstGeom prst="rect">
            <a:avLst/>
          </a:prstGeom>
          <a:noFill/>
        </p:spPr>
        <p:txBody>
          <a:bodyPr wrap="square" rtlCol="0">
            <a:spAutoFit/>
          </a:bodyPr>
          <a:lstStyle/>
          <a:p>
            <a:pPr algn="l">
              <a:lnSpc>
                <a:spcPct val="90000"/>
              </a:lnSpc>
            </a:pPr>
            <a:r>
              <a:rPr lang="en-US" sz="1400">
                <a:latin typeface="+mn-lt"/>
              </a:rPr>
              <a:t>Predicate</a:t>
            </a:r>
          </a:p>
        </p:txBody>
      </p:sp>
      <p:sp>
        <p:nvSpPr>
          <p:cNvPr id="25" name="Right Arrow 24">
            <a:extLst>
              <a:ext uri="{FF2B5EF4-FFF2-40B4-BE49-F238E27FC236}">
                <a16:creationId xmlns:a16="http://schemas.microsoft.com/office/drawing/2014/main" id="{1BFA7123-D6EA-F5B0-C774-561F2D0D793F}"/>
              </a:ext>
            </a:extLst>
          </p:cNvPr>
          <p:cNvSpPr/>
          <p:nvPr/>
        </p:nvSpPr>
        <p:spPr>
          <a:xfrm>
            <a:off x="7049585" y="4269400"/>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26" name="TextBox 25">
            <a:extLst>
              <a:ext uri="{FF2B5EF4-FFF2-40B4-BE49-F238E27FC236}">
                <a16:creationId xmlns:a16="http://schemas.microsoft.com/office/drawing/2014/main" id="{05F42CBD-2E2B-73BD-3F23-1C4766B5E92A}"/>
              </a:ext>
            </a:extLst>
          </p:cNvPr>
          <p:cNvSpPr txBox="1"/>
          <p:nvPr/>
        </p:nvSpPr>
        <p:spPr>
          <a:xfrm>
            <a:off x="429767" y="1014696"/>
            <a:ext cx="1249571" cy="1107996"/>
          </a:xfrm>
          <a:prstGeom prst="rect">
            <a:avLst/>
          </a:prstGeom>
          <a:noFill/>
          <a:ln>
            <a:solidFill>
              <a:schemeClr val="tx1"/>
            </a:solidFill>
          </a:ln>
        </p:spPr>
        <p:txBody>
          <a:bodyPr wrap="square">
            <a:spAutoFit/>
          </a:bodyPr>
          <a:lstStyle/>
          <a:p>
            <a:r>
              <a:rPr lang="en-US" sz="300">
                <a:solidFill>
                  <a:srgbClr val="231F20"/>
                </a:solidFill>
                <a:latin typeface="Helvetica" pitchFamily="2" charset="0"/>
              </a:rPr>
              <a:t>Abstract</a:t>
            </a:r>
          </a:p>
          <a:p>
            <a:r>
              <a:rPr lang="en-US" sz="300">
                <a:solidFill>
                  <a:srgbClr val="231F20"/>
                </a:solidFill>
                <a:latin typeface="Times"/>
              </a:rPr>
              <a:t>The World Health Organization (WHO) declared COVID-19 (novel coronavirus) as a global pandemic in the middle of March 2020, after the disease spread to more than 150 countries and territories leading to tens of thousands of cases within a couple of months. To date, there are no effective pharmaceutical treatments available. As well as that, the novel vaccines have not yet been approved as establishing their efficacy will take time. This study aims to summarize the evidence regarding corticosteroids such as dexamethasone for the treatment of COVID-19. Electronic searches were conducted on 7 September 2020 on Google Scholar database, MEDLINE and PubMed. A further search was conducted on the World Health Organization</a:t>
            </a:r>
            <a:r>
              <a:rPr lang="en-US" sz="300">
                <a:solidFill>
                  <a:srgbClr val="231F20"/>
                </a:solidFill>
                <a:latin typeface="Helvetica" pitchFamily="2" charset="0"/>
              </a:rPr>
              <a:t>’</a:t>
            </a:r>
            <a:r>
              <a:rPr lang="en-US" sz="300">
                <a:solidFill>
                  <a:srgbClr val="231F20"/>
                </a:solidFill>
                <a:latin typeface="Times"/>
              </a:rPr>
              <a:t>s COVID-19 research article database. The findings of recent investigations that proved, both, the in vitro and in vivo activity of corticosteroids against COVID-19 and other coronavirus-related pneumonia were discussed. Low doses of corticosteroids (dexamethasone) could reduce the mortality in patients with severe COVID-19 disease; however, they had no effect on the mortality rate of those patients with a mild form of the condition. Moreover, the liberal use of corticosteroids was not advocated for, as high doses of the drug can cause more harm than good.</a:t>
            </a:r>
          </a:p>
        </p:txBody>
      </p:sp>
      <p:sp>
        <p:nvSpPr>
          <p:cNvPr id="27" name="TextBox 26">
            <a:extLst>
              <a:ext uri="{FF2B5EF4-FFF2-40B4-BE49-F238E27FC236}">
                <a16:creationId xmlns:a16="http://schemas.microsoft.com/office/drawing/2014/main" id="{515D2A7D-29DD-E096-38E0-F9FF6BFD52D0}"/>
              </a:ext>
            </a:extLst>
          </p:cNvPr>
          <p:cNvSpPr txBox="1"/>
          <p:nvPr/>
        </p:nvSpPr>
        <p:spPr>
          <a:xfrm>
            <a:off x="1870945" y="1028410"/>
            <a:ext cx="1249571" cy="1107996"/>
          </a:xfrm>
          <a:prstGeom prst="rect">
            <a:avLst/>
          </a:prstGeom>
          <a:noFill/>
          <a:ln>
            <a:solidFill>
              <a:schemeClr val="tx1"/>
            </a:solidFill>
          </a:ln>
        </p:spPr>
        <p:txBody>
          <a:bodyPr wrap="square">
            <a:spAutoFit/>
          </a:bodyPr>
          <a:lstStyle/>
          <a:p>
            <a:r>
              <a:rPr lang="en-US" sz="300">
                <a:solidFill>
                  <a:srgbClr val="231F20"/>
                </a:solidFill>
                <a:latin typeface="Helvetica" pitchFamily="2" charset="0"/>
              </a:rPr>
              <a:t>Abstract</a:t>
            </a:r>
          </a:p>
          <a:p>
            <a:r>
              <a:rPr lang="en-US" sz="300">
                <a:solidFill>
                  <a:srgbClr val="231F20"/>
                </a:solidFill>
                <a:latin typeface="Times"/>
              </a:rPr>
              <a:t>The World Health Organization (WHO) declared COVID-19 (novel coronavirus) as a global pandemic in the middle of March 2020, after the disease spread to more than 150 countries and territories leading to tens of thousands of cases within a couple of months. To date, there are no effective pharmaceutical treatments available. As well as that, the novel vaccines have not yet been approved as establishing their efficacy will take time. This study aims to summarize the evidence regarding corticosteroids such as dexamethasone for the treatment of COVID-19. Electronic searches were conducted on 7 September 2020 on Google Scholar database, MEDLINE and PubMed. A further search was conducted on the World Health Organization</a:t>
            </a:r>
            <a:r>
              <a:rPr lang="en-US" sz="300">
                <a:solidFill>
                  <a:srgbClr val="231F20"/>
                </a:solidFill>
                <a:latin typeface="Helvetica" pitchFamily="2" charset="0"/>
              </a:rPr>
              <a:t>’</a:t>
            </a:r>
            <a:r>
              <a:rPr lang="en-US" sz="300">
                <a:solidFill>
                  <a:srgbClr val="231F20"/>
                </a:solidFill>
                <a:latin typeface="Times"/>
              </a:rPr>
              <a:t>s COVID-19 research article database. The findings of recent investigations that proved, both, the in vitro and in vivo activity of corticosteroids against COVID-19 and other coronavirus-related pneumonia were discussed. Low doses of corticosteroids (dexamethasone) could reduce the mortality in patients with severe COVID-19 disease; however, they had no effect on the mortality rate of those patients with a mild form of the condition. Moreover, the liberal use of corticosteroids was not advocated for, as high doses of the drug can cause more harm than good.</a:t>
            </a:r>
          </a:p>
        </p:txBody>
      </p:sp>
      <p:sp>
        <p:nvSpPr>
          <p:cNvPr id="28" name="TextBox 27">
            <a:extLst>
              <a:ext uri="{FF2B5EF4-FFF2-40B4-BE49-F238E27FC236}">
                <a16:creationId xmlns:a16="http://schemas.microsoft.com/office/drawing/2014/main" id="{3762BF8B-2593-ECC8-6D01-CCB10281E7AA}"/>
              </a:ext>
            </a:extLst>
          </p:cNvPr>
          <p:cNvSpPr txBox="1"/>
          <p:nvPr/>
        </p:nvSpPr>
        <p:spPr>
          <a:xfrm>
            <a:off x="3312123" y="1028410"/>
            <a:ext cx="1249571" cy="1107996"/>
          </a:xfrm>
          <a:prstGeom prst="rect">
            <a:avLst/>
          </a:prstGeom>
          <a:noFill/>
          <a:ln>
            <a:solidFill>
              <a:schemeClr val="tx1"/>
            </a:solidFill>
          </a:ln>
        </p:spPr>
        <p:txBody>
          <a:bodyPr wrap="square">
            <a:spAutoFit/>
          </a:bodyPr>
          <a:lstStyle/>
          <a:p>
            <a:r>
              <a:rPr lang="en-US" sz="300">
                <a:solidFill>
                  <a:srgbClr val="231F20"/>
                </a:solidFill>
                <a:latin typeface="Helvetica" pitchFamily="2" charset="0"/>
              </a:rPr>
              <a:t>Abstract</a:t>
            </a:r>
          </a:p>
          <a:p>
            <a:r>
              <a:rPr lang="en-US" sz="300">
                <a:solidFill>
                  <a:srgbClr val="231F20"/>
                </a:solidFill>
                <a:latin typeface="Times"/>
              </a:rPr>
              <a:t>The World Health Organization (WHO) declared COVID-19 (novel coronavirus) as a global pandemic in the middle of March 2020, after the disease spread to more than 150 countries and territories leading to tens of thousands of cases within a couple of months. To date, there are no effective pharmaceutical treatments available. As well as that, the novel vaccines have not yet been approved as establishing their efficacy will take time. This study aims to summarize the evidence regarding corticosteroids such as dexamethasone for the treatment of COVID-19. Electronic searches were conducted on 7 September 2020 on Google Scholar database, MEDLINE and PubMed. A further search was conducted on the World Health Organization</a:t>
            </a:r>
            <a:r>
              <a:rPr lang="en-US" sz="300">
                <a:solidFill>
                  <a:srgbClr val="231F20"/>
                </a:solidFill>
                <a:latin typeface="Helvetica" pitchFamily="2" charset="0"/>
              </a:rPr>
              <a:t>’</a:t>
            </a:r>
            <a:r>
              <a:rPr lang="en-US" sz="300">
                <a:solidFill>
                  <a:srgbClr val="231F20"/>
                </a:solidFill>
                <a:latin typeface="Times"/>
              </a:rPr>
              <a:t>s COVID-19 research article database. The findings of recent investigations that proved, both, the in vitro and in vivo activity of corticosteroids against COVID-19 and other coronavirus-related pneumonia were discussed. Low doses of corticosteroids (dexamethasone) could reduce the mortality in patients with severe COVID-19 disease; however, they had no effect on the mortality rate of those patients with a mild form of the condition. Moreover, the liberal use of corticosteroids was not advocated for, as high doses of the drug can cause more harm than good.</a:t>
            </a:r>
          </a:p>
        </p:txBody>
      </p:sp>
      <p:sp>
        <p:nvSpPr>
          <p:cNvPr id="29" name="TextBox 28">
            <a:extLst>
              <a:ext uri="{FF2B5EF4-FFF2-40B4-BE49-F238E27FC236}">
                <a16:creationId xmlns:a16="http://schemas.microsoft.com/office/drawing/2014/main" id="{C815755C-FFF5-9579-D2B5-3C0BB9079C87}"/>
              </a:ext>
            </a:extLst>
          </p:cNvPr>
          <p:cNvSpPr txBox="1"/>
          <p:nvPr/>
        </p:nvSpPr>
        <p:spPr>
          <a:xfrm>
            <a:off x="601543" y="2189634"/>
            <a:ext cx="906017" cy="258532"/>
          </a:xfrm>
          <a:prstGeom prst="rect">
            <a:avLst/>
          </a:prstGeom>
          <a:noFill/>
        </p:spPr>
        <p:txBody>
          <a:bodyPr wrap="none" rtlCol="0">
            <a:spAutoFit/>
          </a:bodyPr>
          <a:lstStyle/>
          <a:p>
            <a:pPr algn="l">
              <a:lnSpc>
                <a:spcPct val="90000"/>
              </a:lnSpc>
            </a:pPr>
            <a:r>
              <a:rPr lang="en-US" sz="1200">
                <a:latin typeface="+mn-lt"/>
              </a:rPr>
              <a:t>Citation 1</a:t>
            </a:r>
          </a:p>
        </p:txBody>
      </p:sp>
      <p:sp>
        <p:nvSpPr>
          <p:cNvPr id="31" name="TextBox 30">
            <a:extLst>
              <a:ext uri="{FF2B5EF4-FFF2-40B4-BE49-F238E27FC236}">
                <a16:creationId xmlns:a16="http://schemas.microsoft.com/office/drawing/2014/main" id="{835F565E-C258-ACFE-2216-9B7238FA7114}"/>
              </a:ext>
            </a:extLst>
          </p:cNvPr>
          <p:cNvSpPr txBox="1"/>
          <p:nvPr/>
        </p:nvSpPr>
        <p:spPr>
          <a:xfrm>
            <a:off x="2064362" y="2211180"/>
            <a:ext cx="906017" cy="258532"/>
          </a:xfrm>
          <a:prstGeom prst="rect">
            <a:avLst/>
          </a:prstGeom>
          <a:noFill/>
        </p:spPr>
        <p:txBody>
          <a:bodyPr wrap="none" rtlCol="0">
            <a:spAutoFit/>
          </a:bodyPr>
          <a:lstStyle/>
          <a:p>
            <a:pPr algn="l">
              <a:lnSpc>
                <a:spcPct val="90000"/>
              </a:lnSpc>
            </a:pPr>
            <a:r>
              <a:rPr lang="en-US" sz="1200">
                <a:latin typeface="+mn-lt"/>
              </a:rPr>
              <a:t>Citation 2</a:t>
            </a:r>
          </a:p>
        </p:txBody>
      </p:sp>
      <p:sp>
        <p:nvSpPr>
          <p:cNvPr id="32" name="TextBox 31">
            <a:extLst>
              <a:ext uri="{FF2B5EF4-FFF2-40B4-BE49-F238E27FC236}">
                <a16:creationId xmlns:a16="http://schemas.microsoft.com/office/drawing/2014/main" id="{F8253D78-BFC0-1825-734B-C5C5837CFD63}"/>
              </a:ext>
            </a:extLst>
          </p:cNvPr>
          <p:cNvSpPr txBox="1"/>
          <p:nvPr/>
        </p:nvSpPr>
        <p:spPr>
          <a:xfrm>
            <a:off x="3505539" y="2189634"/>
            <a:ext cx="949299" cy="258532"/>
          </a:xfrm>
          <a:prstGeom prst="rect">
            <a:avLst/>
          </a:prstGeom>
          <a:noFill/>
        </p:spPr>
        <p:txBody>
          <a:bodyPr wrap="none" rtlCol="0">
            <a:spAutoFit/>
          </a:bodyPr>
          <a:lstStyle/>
          <a:p>
            <a:pPr algn="l">
              <a:lnSpc>
                <a:spcPct val="90000"/>
              </a:lnSpc>
            </a:pPr>
            <a:r>
              <a:rPr lang="en-US" sz="1200">
                <a:latin typeface="+mn-lt"/>
              </a:rPr>
              <a:t>Citation 3 </a:t>
            </a:r>
          </a:p>
        </p:txBody>
      </p:sp>
      <p:sp>
        <p:nvSpPr>
          <p:cNvPr id="33" name="TextBox 32">
            <a:extLst>
              <a:ext uri="{FF2B5EF4-FFF2-40B4-BE49-F238E27FC236}">
                <a16:creationId xmlns:a16="http://schemas.microsoft.com/office/drawing/2014/main" id="{6A7AC13D-250C-474A-FC2C-F663987A11D4}"/>
              </a:ext>
            </a:extLst>
          </p:cNvPr>
          <p:cNvSpPr txBox="1"/>
          <p:nvPr/>
        </p:nvSpPr>
        <p:spPr>
          <a:xfrm rot="5400000">
            <a:off x="7075573" y="3263791"/>
            <a:ext cx="1175457" cy="256545"/>
          </a:xfrm>
          <a:prstGeom prst="rect">
            <a:avLst/>
          </a:prstGeom>
          <a:noFill/>
          <a:ln>
            <a:solidFill>
              <a:schemeClr val="tx1"/>
            </a:solidFill>
          </a:ln>
        </p:spPr>
        <p:txBody>
          <a:bodyPr wrap="square">
            <a:spAutoFit/>
          </a:bodyPr>
          <a:lstStyle/>
          <a:p>
            <a:r>
              <a:rPr lang="en-US" sz="1067">
                <a:solidFill>
                  <a:srgbClr val="231F20"/>
                </a:solidFill>
                <a:latin typeface="Times"/>
              </a:rPr>
              <a:t>dexamethasone</a:t>
            </a:r>
            <a:endParaRPr lang="en-US" sz="1067"/>
          </a:p>
        </p:txBody>
      </p:sp>
      <p:sp>
        <p:nvSpPr>
          <p:cNvPr id="34" name="TextBox 33">
            <a:extLst>
              <a:ext uri="{FF2B5EF4-FFF2-40B4-BE49-F238E27FC236}">
                <a16:creationId xmlns:a16="http://schemas.microsoft.com/office/drawing/2014/main" id="{6F6129B8-6A39-E606-A0B0-B1886464ABA2}"/>
              </a:ext>
            </a:extLst>
          </p:cNvPr>
          <p:cNvSpPr txBox="1"/>
          <p:nvPr/>
        </p:nvSpPr>
        <p:spPr>
          <a:xfrm rot="5400000">
            <a:off x="7522055" y="3434606"/>
            <a:ext cx="833827" cy="256545"/>
          </a:xfrm>
          <a:prstGeom prst="rect">
            <a:avLst/>
          </a:prstGeom>
          <a:noFill/>
          <a:ln>
            <a:solidFill>
              <a:schemeClr val="tx1"/>
            </a:solidFill>
          </a:ln>
        </p:spPr>
        <p:txBody>
          <a:bodyPr wrap="square">
            <a:spAutoFit/>
          </a:bodyPr>
          <a:lstStyle/>
          <a:p>
            <a:r>
              <a:rPr lang="en-US" sz="1067">
                <a:solidFill>
                  <a:srgbClr val="231F20"/>
                </a:solidFill>
                <a:latin typeface="Times"/>
              </a:rPr>
              <a:t>treatment</a:t>
            </a:r>
            <a:endParaRPr lang="en-US" sz="1067"/>
          </a:p>
        </p:txBody>
      </p:sp>
      <p:sp>
        <p:nvSpPr>
          <p:cNvPr id="35" name="TextBox 34">
            <a:extLst>
              <a:ext uri="{FF2B5EF4-FFF2-40B4-BE49-F238E27FC236}">
                <a16:creationId xmlns:a16="http://schemas.microsoft.com/office/drawing/2014/main" id="{AC806195-968B-545A-8AA6-138F6536B153}"/>
              </a:ext>
            </a:extLst>
          </p:cNvPr>
          <p:cNvSpPr txBox="1"/>
          <p:nvPr/>
        </p:nvSpPr>
        <p:spPr>
          <a:xfrm rot="5400000">
            <a:off x="7754438" y="3391320"/>
            <a:ext cx="920399" cy="256545"/>
          </a:xfrm>
          <a:prstGeom prst="rect">
            <a:avLst/>
          </a:prstGeom>
          <a:noFill/>
          <a:ln>
            <a:solidFill>
              <a:schemeClr val="tx1"/>
            </a:solidFill>
          </a:ln>
        </p:spPr>
        <p:txBody>
          <a:bodyPr wrap="square">
            <a:spAutoFit/>
          </a:bodyPr>
          <a:lstStyle/>
          <a:p>
            <a:r>
              <a:rPr lang="en-US" sz="1067">
                <a:solidFill>
                  <a:srgbClr val="231F20"/>
                </a:solidFill>
                <a:latin typeface="Times"/>
              </a:rPr>
              <a:t>COVID-19</a:t>
            </a:r>
            <a:endParaRPr lang="en-US" sz="1067"/>
          </a:p>
        </p:txBody>
      </p:sp>
      <p:sp>
        <p:nvSpPr>
          <p:cNvPr id="36" name="TextBox 35">
            <a:extLst>
              <a:ext uri="{FF2B5EF4-FFF2-40B4-BE49-F238E27FC236}">
                <a16:creationId xmlns:a16="http://schemas.microsoft.com/office/drawing/2014/main" id="{18EB5DE2-46B0-EC7B-36E1-C55E02E3B749}"/>
              </a:ext>
            </a:extLst>
          </p:cNvPr>
          <p:cNvSpPr txBox="1"/>
          <p:nvPr/>
        </p:nvSpPr>
        <p:spPr>
          <a:xfrm rot="5400000">
            <a:off x="8372627" y="3494082"/>
            <a:ext cx="731290" cy="240130"/>
          </a:xfrm>
          <a:prstGeom prst="rect">
            <a:avLst/>
          </a:prstGeom>
          <a:noFill/>
          <a:ln>
            <a:solidFill>
              <a:schemeClr val="tx1"/>
            </a:solidFill>
          </a:ln>
        </p:spPr>
        <p:txBody>
          <a:bodyPr wrap="none" rtlCol="0">
            <a:spAutoFit/>
          </a:bodyPr>
          <a:lstStyle/>
          <a:p>
            <a:pPr algn="l">
              <a:lnSpc>
                <a:spcPct val="90000"/>
              </a:lnSpc>
            </a:pPr>
            <a:r>
              <a:rPr lang="en-US" sz="1067">
                <a:solidFill>
                  <a:srgbClr val="231F20"/>
                </a:solidFill>
                <a:latin typeface="Times"/>
              </a:rPr>
              <a:t>Citation 1</a:t>
            </a:r>
          </a:p>
        </p:txBody>
      </p:sp>
      <p:sp>
        <p:nvSpPr>
          <p:cNvPr id="37" name="TextBox 36">
            <a:extLst>
              <a:ext uri="{FF2B5EF4-FFF2-40B4-BE49-F238E27FC236}">
                <a16:creationId xmlns:a16="http://schemas.microsoft.com/office/drawing/2014/main" id="{724F5742-80C0-71AF-5668-834ED8301E27}"/>
              </a:ext>
            </a:extLst>
          </p:cNvPr>
          <p:cNvSpPr txBox="1"/>
          <p:nvPr/>
        </p:nvSpPr>
        <p:spPr>
          <a:xfrm rot="5400000">
            <a:off x="8629828" y="3494082"/>
            <a:ext cx="731290" cy="240130"/>
          </a:xfrm>
          <a:prstGeom prst="rect">
            <a:avLst/>
          </a:prstGeom>
          <a:noFill/>
          <a:ln>
            <a:solidFill>
              <a:schemeClr val="tx1"/>
            </a:solidFill>
          </a:ln>
        </p:spPr>
        <p:txBody>
          <a:bodyPr wrap="none" rtlCol="0">
            <a:spAutoFit/>
          </a:bodyPr>
          <a:lstStyle/>
          <a:p>
            <a:pPr algn="l">
              <a:lnSpc>
                <a:spcPct val="90000"/>
              </a:lnSpc>
            </a:pPr>
            <a:r>
              <a:rPr lang="en-US" sz="1067">
                <a:solidFill>
                  <a:srgbClr val="231F20"/>
                </a:solidFill>
                <a:latin typeface="Times"/>
              </a:rPr>
              <a:t>Citation 2</a:t>
            </a:r>
          </a:p>
        </p:txBody>
      </p:sp>
      <p:sp>
        <p:nvSpPr>
          <p:cNvPr id="38" name="TextBox 37">
            <a:extLst>
              <a:ext uri="{FF2B5EF4-FFF2-40B4-BE49-F238E27FC236}">
                <a16:creationId xmlns:a16="http://schemas.microsoft.com/office/drawing/2014/main" id="{97285185-E7BF-B8F1-3808-FA53C57C32D9}"/>
              </a:ext>
            </a:extLst>
          </p:cNvPr>
          <p:cNvSpPr txBox="1"/>
          <p:nvPr/>
        </p:nvSpPr>
        <p:spPr>
          <a:xfrm rot="5400000">
            <a:off x="8887029" y="3494082"/>
            <a:ext cx="731290" cy="240130"/>
          </a:xfrm>
          <a:prstGeom prst="rect">
            <a:avLst/>
          </a:prstGeom>
          <a:noFill/>
          <a:ln>
            <a:solidFill>
              <a:schemeClr val="tx1"/>
            </a:solidFill>
          </a:ln>
        </p:spPr>
        <p:txBody>
          <a:bodyPr wrap="none" rtlCol="0">
            <a:spAutoFit/>
          </a:bodyPr>
          <a:lstStyle/>
          <a:p>
            <a:pPr algn="l">
              <a:lnSpc>
                <a:spcPct val="90000"/>
              </a:lnSpc>
            </a:pPr>
            <a:r>
              <a:rPr lang="en-US" sz="1067">
                <a:solidFill>
                  <a:srgbClr val="231F20"/>
                </a:solidFill>
                <a:latin typeface="Times"/>
              </a:rPr>
              <a:t>Citation 3</a:t>
            </a:r>
          </a:p>
        </p:txBody>
      </p:sp>
      <p:sp>
        <p:nvSpPr>
          <p:cNvPr id="39" name="TextBox 38">
            <a:extLst>
              <a:ext uri="{FF2B5EF4-FFF2-40B4-BE49-F238E27FC236}">
                <a16:creationId xmlns:a16="http://schemas.microsoft.com/office/drawing/2014/main" id="{3BB5DE53-134A-ACC8-2A28-4036CF46CEED}"/>
              </a:ext>
            </a:extLst>
          </p:cNvPr>
          <p:cNvSpPr txBox="1"/>
          <p:nvPr/>
        </p:nvSpPr>
        <p:spPr>
          <a:xfrm rot="5400000">
            <a:off x="9147442" y="3497288"/>
            <a:ext cx="724878" cy="240130"/>
          </a:xfrm>
          <a:prstGeom prst="rect">
            <a:avLst/>
          </a:prstGeom>
          <a:noFill/>
          <a:ln>
            <a:solidFill>
              <a:schemeClr val="tx1"/>
            </a:solidFill>
          </a:ln>
        </p:spPr>
        <p:txBody>
          <a:bodyPr wrap="none" rtlCol="0">
            <a:spAutoFit/>
          </a:bodyPr>
          <a:lstStyle/>
          <a:p>
            <a:pPr algn="l">
              <a:lnSpc>
                <a:spcPct val="90000"/>
              </a:lnSpc>
            </a:pPr>
            <a:r>
              <a:rPr lang="en-US" sz="1067">
                <a:solidFill>
                  <a:srgbClr val="231F20"/>
                </a:solidFill>
                <a:latin typeface="Times"/>
              </a:rPr>
              <a:t>Ensemble</a:t>
            </a:r>
          </a:p>
        </p:txBody>
      </p:sp>
      <p:graphicFrame>
        <p:nvGraphicFramePr>
          <p:cNvPr id="41" name="Table 40">
            <a:extLst>
              <a:ext uri="{FF2B5EF4-FFF2-40B4-BE49-F238E27FC236}">
                <a16:creationId xmlns:a16="http://schemas.microsoft.com/office/drawing/2014/main" id="{165C5A55-6A93-95E0-114E-72EE89E77FB4}"/>
              </a:ext>
            </a:extLst>
          </p:cNvPr>
          <p:cNvGraphicFramePr>
            <a:graphicFrameLocks noGrp="1"/>
          </p:cNvGraphicFramePr>
          <p:nvPr/>
        </p:nvGraphicFramePr>
        <p:xfrm>
          <a:off x="7532329" y="3979793"/>
          <a:ext cx="2106816" cy="891540"/>
        </p:xfrm>
        <a:graphic>
          <a:graphicData uri="http://schemas.openxmlformats.org/drawingml/2006/table">
            <a:tbl>
              <a:tblPr firstRow="1" bandRow="1">
                <a:tableStyleId>{2D5ABB26-0587-4C30-8999-92F81FD0307C}</a:tableStyleId>
              </a:tblPr>
              <a:tblGrid>
                <a:gridCol w="263352">
                  <a:extLst>
                    <a:ext uri="{9D8B030D-6E8A-4147-A177-3AD203B41FA5}">
                      <a16:colId xmlns:a16="http://schemas.microsoft.com/office/drawing/2014/main" val="290850311"/>
                    </a:ext>
                  </a:extLst>
                </a:gridCol>
                <a:gridCol w="263352">
                  <a:extLst>
                    <a:ext uri="{9D8B030D-6E8A-4147-A177-3AD203B41FA5}">
                      <a16:colId xmlns:a16="http://schemas.microsoft.com/office/drawing/2014/main" val="2049107613"/>
                    </a:ext>
                  </a:extLst>
                </a:gridCol>
                <a:gridCol w="263352">
                  <a:extLst>
                    <a:ext uri="{9D8B030D-6E8A-4147-A177-3AD203B41FA5}">
                      <a16:colId xmlns:a16="http://schemas.microsoft.com/office/drawing/2014/main" val="4084053103"/>
                    </a:ext>
                  </a:extLst>
                </a:gridCol>
                <a:gridCol w="263352">
                  <a:extLst>
                    <a:ext uri="{9D8B030D-6E8A-4147-A177-3AD203B41FA5}">
                      <a16:colId xmlns:a16="http://schemas.microsoft.com/office/drawing/2014/main" val="2653934387"/>
                    </a:ext>
                  </a:extLst>
                </a:gridCol>
                <a:gridCol w="263352">
                  <a:extLst>
                    <a:ext uri="{9D8B030D-6E8A-4147-A177-3AD203B41FA5}">
                      <a16:colId xmlns:a16="http://schemas.microsoft.com/office/drawing/2014/main" val="701860167"/>
                    </a:ext>
                  </a:extLst>
                </a:gridCol>
                <a:gridCol w="263352">
                  <a:extLst>
                    <a:ext uri="{9D8B030D-6E8A-4147-A177-3AD203B41FA5}">
                      <a16:colId xmlns:a16="http://schemas.microsoft.com/office/drawing/2014/main" val="2599194078"/>
                    </a:ext>
                  </a:extLst>
                </a:gridCol>
                <a:gridCol w="263352">
                  <a:extLst>
                    <a:ext uri="{9D8B030D-6E8A-4147-A177-3AD203B41FA5}">
                      <a16:colId xmlns:a16="http://schemas.microsoft.com/office/drawing/2014/main" val="2216206402"/>
                    </a:ext>
                  </a:extLst>
                </a:gridCol>
                <a:gridCol w="263352">
                  <a:extLst>
                    <a:ext uri="{9D8B030D-6E8A-4147-A177-3AD203B41FA5}">
                      <a16:colId xmlns:a16="http://schemas.microsoft.com/office/drawing/2014/main" val="3659446672"/>
                    </a:ext>
                  </a:extLst>
                </a:gridCol>
              </a:tblGrid>
              <a:tr h="29718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4664994"/>
                  </a:ext>
                </a:extLst>
              </a:tr>
              <a:tr h="29718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992370454"/>
                  </a:ext>
                </a:extLst>
              </a:tr>
              <a:tr h="29718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659037493"/>
                  </a:ext>
                </a:extLst>
              </a:tr>
            </a:tbl>
          </a:graphicData>
        </a:graphic>
      </p:graphicFrame>
      <p:graphicFrame>
        <p:nvGraphicFramePr>
          <p:cNvPr id="42" name="Table 41">
            <a:extLst>
              <a:ext uri="{FF2B5EF4-FFF2-40B4-BE49-F238E27FC236}">
                <a16:creationId xmlns:a16="http://schemas.microsoft.com/office/drawing/2014/main" id="{9D5C42E5-1AA4-EC0D-A2A8-D32EC70D6562}"/>
              </a:ext>
            </a:extLst>
          </p:cNvPr>
          <p:cNvGraphicFramePr>
            <a:graphicFrameLocks noGrp="1"/>
          </p:cNvGraphicFramePr>
          <p:nvPr/>
        </p:nvGraphicFramePr>
        <p:xfrm>
          <a:off x="7532329" y="5358099"/>
          <a:ext cx="2106816" cy="297180"/>
        </p:xfrm>
        <a:graphic>
          <a:graphicData uri="http://schemas.openxmlformats.org/drawingml/2006/table">
            <a:tbl>
              <a:tblPr firstRow="1" bandRow="1">
                <a:tableStyleId>{2D5ABB26-0587-4C30-8999-92F81FD0307C}</a:tableStyleId>
              </a:tblPr>
              <a:tblGrid>
                <a:gridCol w="263352">
                  <a:extLst>
                    <a:ext uri="{9D8B030D-6E8A-4147-A177-3AD203B41FA5}">
                      <a16:colId xmlns:a16="http://schemas.microsoft.com/office/drawing/2014/main" val="2370168000"/>
                    </a:ext>
                  </a:extLst>
                </a:gridCol>
                <a:gridCol w="263352">
                  <a:extLst>
                    <a:ext uri="{9D8B030D-6E8A-4147-A177-3AD203B41FA5}">
                      <a16:colId xmlns:a16="http://schemas.microsoft.com/office/drawing/2014/main" val="2049107613"/>
                    </a:ext>
                  </a:extLst>
                </a:gridCol>
                <a:gridCol w="263352">
                  <a:extLst>
                    <a:ext uri="{9D8B030D-6E8A-4147-A177-3AD203B41FA5}">
                      <a16:colId xmlns:a16="http://schemas.microsoft.com/office/drawing/2014/main" val="4084053103"/>
                    </a:ext>
                  </a:extLst>
                </a:gridCol>
                <a:gridCol w="263352">
                  <a:extLst>
                    <a:ext uri="{9D8B030D-6E8A-4147-A177-3AD203B41FA5}">
                      <a16:colId xmlns:a16="http://schemas.microsoft.com/office/drawing/2014/main" val="2653934387"/>
                    </a:ext>
                  </a:extLst>
                </a:gridCol>
                <a:gridCol w="263352">
                  <a:extLst>
                    <a:ext uri="{9D8B030D-6E8A-4147-A177-3AD203B41FA5}">
                      <a16:colId xmlns:a16="http://schemas.microsoft.com/office/drawing/2014/main" val="701860167"/>
                    </a:ext>
                  </a:extLst>
                </a:gridCol>
                <a:gridCol w="263352">
                  <a:extLst>
                    <a:ext uri="{9D8B030D-6E8A-4147-A177-3AD203B41FA5}">
                      <a16:colId xmlns:a16="http://schemas.microsoft.com/office/drawing/2014/main" val="2599194078"/>
                    </a:ext>
                  </a:extLst>
                </a:gridCol>
                <a:gridCol w="263352">
                  <a:extLst>
                    <a:ext uri="{9D8B030D-6E8A-4147-A177-3AD203B41FA5}">
                      <a16:colId xmlns:a16="http://schemas.microsoft.com/office/drawing/2014/main" val="2216206402"/>
                    </a:ext>
                  </a:extLst>
                </a:gridCol>
                <a:gridCol w="263352">
                  <a:extLst>
                    <a:ext uri="{9D8B030D-6E8A-4147-A177-3AD203B41FA5}">
                      <a16:colId xmlns:a16="http://schemas.microsoft.com/office/drawing/2014/main" val="3659446672"/>
                    </a:ext>
                  </a:extLst>
                </a:gridCol>
              </a:tblGrid>
              <a:tr h="29718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4664994"/>
                  </a:ext>
                </a:extLst>
              </a:tr>
            </a:tbl>
          </a:graphicData>
        </a:graphic>
      </p:graphicFrame>
      <p:sp>
        <p:nvSpPr>
          <p:cNvPr id="43" name="TextBox 42">
            <a:extLst>
              <a:ext uri="{FF2B5EF4-FFF2-40B4-BE49-F238E27FC236}">
                <a16:creationId xmlns:a16="http://schemas.microsoft.com/office/drawing/2014/main" id="{C8575E57-7840-9F73-58BD-3725EC2EA6F2}"/>
              </a:ext>
            </a:extLst>
          </p:cNvPr>
          <p:cNvSpPr txBox="1"/>
          <p:nvPr/>
        </p:nvSpPr>
        <p:spPr>
          <a:xfrm>
            <a:off x="8351804" y="5055006"/>
            <a:ext cx="415499" cy="258532"/>
          </a:xfrm>
          <a:prstGeom prst="rect">
            <a:avLst/>
          </a:prstGeom>
          <a:noFill/>
        </p:spPr>
        <p:txBody>
          <a:bodyPr wrap="square" rtlCol="0">
            <a:spAutoFit/>
          </a:bodyPr>
          <a:lstStyle/>
          <a:p>
            <a:pPr algn="l">
              <a:lnSpc>
                <a:spcPct val="90000"/>
              </a:lnSpc>
            </a:pPr>
            <a:r>
              <a:rPr lang="en-US" sz="1200">
                <a:latin typeface="+mn-lt"/>
              </a:rPr>
              <a:t>…</a:t>
            </a:r>
          </a:p>
        </p:txBody>
      </p:sp>
      <p:sp>
        <p:nvSpPr>
          <p:cNvPr id="50" name="TextBox 49">
            <a:extLst>
              <a:ext uri="{FF2B5EF4-FFF2-40B4-BE49-F238E27FC236}">
                <a16:creationId xmlns:a16="http://schemas.microsoft.com/office/drawing/2014/main" id="{22CDD9BB-B48C-BBC2-9BCC-7CB04085EF28}"/>
              </a:ext>
            </a:extLst>
          </p:cNvPr>
          <p:cNvSpPr txBox="1"/>
          <p:nvPr/>
        </p:nvSpPr>
        <p:spPr>
          <a:xfrm rot="5400000">
            <a:off x="8156304" y="3534958"/>
            <a:ext cx="649537" cy="240130"/>
          </a:xfrm>
          <a:prstGeom prst="rect">
            <a:avLst/>
          </a:prstGeom>
          <a:noFill/>
          <a:ln>
            <a:solidFill>
              <a:schemeClr val="tx1"/>
            </a:solidFill>
          </a:ln>
        </p:spPr>
        <p:txBody>
          <a:bodyPr wrap="none" rtlCol="0">
            <a:spAutoFit/>
          </a:bodyPr>
          <a:lstStyle/>
          <a:p>
            <a:pPr algn="l">
              <a:lnSpc>
                <a:spcPct val="90000"/>
              </a:lnSpc>
            </a:pPr>
            <a:r>
              <a:rPr lang="en-US" sz="1067">
                <a:solidFill>
                  <a:srgbClr val="231F20"/>
                </a:solidFill>
                <a:latin typeface="Times"/>
              </a:rPr>
              <a:t>Abstract</a:t>
            </a:r>
          </a:p>
        </p:txBody>
      </p:sp>
      <p:sp>
        <p:nvSpPr>
          <p:cNvPr id="54" name="Right Arrow 53">
            <a:extLst>
              <a:ext uri="{FF2B5EF4-FFF2-40B4-BE49-F238E27FC236}">
                <a16:creationId xmlns:a16="http://schemas.microsoft.com/office/drawing/2014/main" id="{32DE921F-1D35-BA8A-A608-3357AEDA1E95}"/>
              </a:ext>
            </a:extLst>
          </p:cNvPr>
          <p:cNvSpPr/>
          <p:nvPr/>
        </p:nvSpPr>
        <p:spPr>
          <a:xfrm rot="2386047">
            <a:off x="4611281" y="2604693"/>
            <a:ext cx="1307585"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55" name="Right Arrow 54">
            <a:extLst>
              <a:ext uri="{FF2B5EF4-FFF2-40B4-BE49-F238E27FC236}">
                <a16:creationId xmlns:a16="http://schemas.microsoft.com/office/drawing/2014/main" id="{8FBF2BBA-65FF-9557-4F30-DE017355220C}"/>
              </a:ext>
            </a:extLst>
          </p:cNvPr>
          <p:cNvSpPr/>
          <p:nvPr/>
        </p:nvSpPr>
        <p:spPr>
          <a:xfrm>
            <a:off x="5529233" y="4267434"/>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60" name="TextBox 59">
            <a:extLst>
              <a:ext uri="{FF2B5EF4-FFF2-40B4-BE49-F238E27FC236}">
                <a16:creationId xmlns:a16="http://schemas.microsoft.com/office/drawing/2014/main" id="{8BE4DAA5-F4AC-1D6C-0862-7247F258CD67}"/>
              </a:ext>
            </a:extLst>
          </p:cNvPr>
          <p:cNvSpPr txBox="1"/>
          <p:nvPr/>
        </p:nvSpPr>
        <p:spPr>
          <a:xfrm>
            <a:off x="9813964" y="2473596"/>
            <a:ext cx="2266423" cy="748795"/>
          </a:xfrm>
          <a:prstGeom prst="rect">
            <a:avLst/>
          </a:prstGeom>
          <a:noFill/>
        </p:spPr>
        <p:txBody>
          <a:bodyPr wrap="square">
            <a:spAutoFit/>
          </a:bodyPr>
          <a:lstStyle/>
          <a:p>
            <a:r>
              <a:rPr lang="en-US" sz="2133" b="1" dirty="0">
                <a:solidFill>
                  <a:srgbClr val="231F20"/>
                </a:solidFill>
                <a:latin typeface="Times"/>
              </a:rPr>
              <a:t>Dexamethasone treatment covid</a:t>
            </a:r>
            <a:endParaRPr lang="en-US" sz="2133" b="1" dirty="0"/>
          </a:p>
        </p:txBody>
      </p:sp>
      <p:graphicFrame>
        <p:nvGraphicFramePr>
          <p:cNvPr id="61" name="Table 60">
            <a:extLst>
              <a:ext uri="{FF2B5EF4-FFF2-40B4-BE49-F238E27FC236}">
                <a16:creationId xmlns:a16="http://schemas.microsoft.com/office/drawing/2014/main" id="{2734A016-29DC-34BA-1F13-9A73A237DA21}"/>
              </a:ext>
            </a:extLst>
          </p:cNvPr>
          <p:cNvGraphicFramePr>
            <a:graphicFrameLocks noGrp="1"/>
          </p:cNvGraphicFramePr>
          <p:nvPr/>
        </p:nvGraphicFramePr>
        <p:xfrm>
          <a:off x="10759529" y="3802815"/>
          <a:ext cx="289607" cy="111252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058965857"/>
                    </a:ext>
                  </a:extLst>
                </a:gridCol>
              </a:tblGrid>
              <a:tr h="37084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019405495"/>
                  </a:ext>
                </a:extLst>
              </a:tr>
              <a:tr h="37084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551997852"/>
                  </a:ext>
                </a:extLst>
              </a:tr>
              <a:tr h="37084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71866862"/>
                  </a:ext>
                </a:extLst>
              </a:tr>
            </a:tbl>
          </a:graphicData>
        </a:graphic>
      </p:graphicFrame>
      <p:graphicFrame>
        <p:nvGraphicFramePr>
          <p:cNvPr id="62" name="Table 61">
            <a:extLst>
              <a:ext uri="{FF2B5EF4-FFF2-40B4-BE49-F238E27FC236}">
                <a16:creationId xmlns:a16="http://schemas.microsoft.com/office/drawing/2014/main" id="{DC38C5AE-3076-70DA-3D38-9E3C8585DC41}"/>
              </a:ext>
            </a:extLst>
          </p:cNvPr>
          <p:cNvGraphicFramePr>
            <a:graphicFrameLocks noGrp="1"/>
          </p:cNvGraphicFramePr>
          <p:nvPr/>
        </p:nvGraphicFramePr>
        <p:xfrm>
          <a:off x="10759529" y="5293051"/>
          <a:ext cx="289607" cy="37084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136853479"/>
                    </a:ext>
                  </a:extLst>
                </a:gridCol>
              </a:tblGrid>
              <a:tr h="370840">
                <a:tc>
                  <a:txBody>
                    <a:bodyPr/>
                    <a:lstStyle/>
                    <a:p>
                      <a:endParaRPr lang="en-US" sz="13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697603329"/>
                  </a:ext>
                </a:extLst>
              </a:tr>
            </a:tbl>
          </a:graphicData>
        </a:graphic>
      </p:graphicFrame>
      <p:sp>
        <p:nvSpPr>
          <p:cNvPr id="63" name="TextBox 62">
            <a:extLst>
              <a:ext uri="{FF2B5EF4-FFF2-40B4-BE49-F238E27FC236}">
                <a16:creationId xmlns:a16="http://schemas.microsoft.com/office/drawing/2014/main" id="{74627BB2-8CD6-E01A-4104-3F923C9114C8}"/>
              </a:ext>
            </a:extLst>
          </p:cNvPr>
          <p:cNvSpPr txBox="1"/>
          <p:nvPr/>
        </p:nvSpPr>
        <p:spPr>
          <a:xfrm>
            <a:off x="10733843" y="4972742"/>
            <a:ext cx="415499" cy="258532"/>
          </a:xfrm>
          <a:prstGeom prst="rect">
            <a:avLst/>
          </a:prstGeom>
          <a:noFill/>
        </p:spPr>
        <p:txBody>
          <a:bodyPr wrap="square" rtlCol="0">
            <a:spAutoFit/>
          </a:bodyPr>
          <a:lstStyle/>
          <a:p>
            <a:pPr algn="l">
              <a:lnSpc>
                <a:spcPct val="90000"/>
              </a:lnSpc>
            </a:pPr>
            <a:r>
              <a:rPr lang="en-US" sz="1200">
                <a:latin typeface="+mn-lt"/>
              </a:rPr>
              <a:t>…</a:t>
            </a:r>
          </a:p>
        </p:txBody>
      </p:sp>
      <p:sp>
        <p:nvSpPr>
          <p:cNvPr id="1025" name="Right Arrow 1024">
            <a:extLst>
              <a:ext uri="{FF2B5EF4-FFF2-40B4-BE49-F238E27FC236}">
                <a16:creationId xmlns:a16="http://schemas.microsoft.com/office/drawing/2014/main" id="{95037B33-C58A-B9C5-6400-03F2E52B6743}"/>
              </a:ext>
            </a:extLst>
          </p:cNvPr>
          <p:cNvSpPr/>
          <p:nvPr/>
        </p:nvSpPr>
        <p:spPr>
          <a:xfrm>
            <a:off x="9813964" y="3939880"/>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cxnSp>
        <p:nvCxnSpPr>
          <p:cNvPr id="15" name="Straight Arrow Connector 14">
            <a:extLst>
              <a:ext uri="{FF2B5EF4-FFF2-40B4-BE49-F238E27FC236}">
                <a16:creationId xmlns:a16="http://schemas.microsoft.com/office/drawing/2014/main" id="{4BA01F45-12D8-0DB3-CDF3-502D595AEFC4}"/>
              </a:ext>
            </a:extLst>
          </p:cNvPr>
          <p:cNvCxnSpPr>
            <a:stCxn id="17" idx="0"/>
            <a:endCxn id="29" idx="2"/>
          </p:cNvCxnSpPr>
          <p:nvPr/>
        </p:nvCxnSpPr>
        <p:spPr>
          <a:xfrm flipH="1" flipV="1">
            <a:off x="1054552" y="2448166"/>
            <a:ext cx="655939" cy="356169"/>
          </a:xfrm>
          <a:prstGeom prst="straightConnector1">
            <a:avLst/>
          </a:prstGeom>
          <a:ln w="28575">
            <a:solidFill>
              <a:schemeClr val="bg1">
                <a:lumMod val="50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F400EF2-E75F-016F-10B9-54759A7F3026}"/>
              </a:ext>
            </a:extLst>
          </p:cNvPr>
          <p:cNvCxnSpPr>
            <a:stCxn id="17" idx="0"/>
            <a:endCxn id="31" idx="2"/>
          </p:cNvCxnSpPr>
          <p:nvPr/>
        </p:nvCxnSpPr>
        <p:spPr>
          <a:xfrm flipV="1">
            <a:off x="1710491" y="2469712"/>
            <a:ext cx="806880" cy="334623"/>
          </a:xfrm>
          <a:prstGeom prst="straightConnector1">
            <a:avLst/>
          </a:prstGeom>
          <a:ln w="28575">
            <a:solidFill>
              <a:schemeClr val="bg1">
                <a:lumMod val="50000"/>
              </a:schemeClr>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C6700DC-6055-CE9D-77CD-93AABCA0C108}"/>
              </a:ext>
            </a:extLst>
          </p:cNvPr>
          <p:cNvCxnSpPr>
            <a:stCxn id="17" idx="0"/>
            <a:endCxn id="32" idx="2"/>
          </p:cNvCxnSpPr>
          <p:nvPr/>
        </p:nvCxnSpPr>
        <p:spPr>
          <a:xfrm flipV="1">
            <a:off x="1710491" y="2448166"/>
            <a:ext cx="2269698" cy="356169"/>
          </a:xfrm>
          <a:prstGeom prst="straightConnector1">
            <a:avLst/>
          </a:prstGeom>
          <a:ln w="28575">
            <a:solidFill>
              <a:schemeClr val="bg1">
                <a:lumMod val="50000"/>
              </a:schemeClr>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412756A-DE53-3A49-875E-5D07D65FE585}"/>
              </a:ext>
            </a:extLst>
          </p:cNvPr>
          <p:cNvSpPr txBox="1"/>
          <p:nvPr/>
        </p:nvSpPr>
        <p:spPr>
          <a:xfrm>
            <a:off x="2872392" y="2586535"/>
            <a:ext cx="699230" cy="341632"/>
          </a:xfrm>
          <a:prstGeom prst="rect">
            <a:avLst/>
          </a:prstGeom>
          <a:noFill/>
        </p:spPr>
        <p:txBody>
          <a:bodyPr wrap="none" rtlCol="0">
            <a:spAutoFit/>
          </a:bodyPr>
          <a:lstStyle/>
          <a:p>
            <a:pPr algn="l">
              <a:lnSpc>
                <a:spcPct val="90000"/>
              </a:lnSpc>
            </a:pPr>
            <a:r>
              <a:rPr lang="en-US">
                <a:latin typeface="+mn-lt"/>
              </a:rPr>
              <a:t>cites</a:t>
            </a:r>
          </a:p>
        </p:txBody>
      </p:sp>
      <p:sp>
        <p:nvSpPr>
          <p:cNvPr id="5" name="TextBox 4">
            <a:extLst>
              <a:ext uri="{FF2B5EF4-FFF2-40B4-BE49-F238E27FC236}">
                <a16:creationId xmlns:a16="http://schemas.microsoft.com/office/drawing/2014/main" id="{E840C8DC-4ADE-AA06-62CF-387CD321423D}"/>
              </a:ext>
            </a:extLst>
          </p:cNvPr>
          <p:cNvSpPr txBox="1"/>
          <p:nvPr/>
        </p:nvSpPr>
        <p:spPr>
          <a:xfrm>
            <a:off x="4884245" y="938850"/>
            <a:ext cx="6109446" cy="646331"/>
          </a:xfrm>
          <a:prstGeom prst="rect">
            <a:avLst/>
          </a:prstGeom>
          <a:noFill/>
        </p:spPr>
        <p:txBody>
          <a:bodyPr wrap="square">
            <a:spAutoFit/>
          </a:bodyPr>
          <a:lstStyle/>
          <a:p>
            <a:r>
              <a:rPr lang="en-US" dirty="0"/>
              <a:t>Hypothesis Prediction using Large Language Models and Knowledge Graph Embeddings </a:t>
            </a:r>
          </a:p>
        </p:txBody>
      </p:sp>
    </p:spTree>
    <p:extLst>
      <p:ext uri="{BB962C8B-B14F-4D97-AF65-F5344CB8AC3E}">
        <p14:creationId xmlns:p14="http://schemas.microsoft.com/office/powerpoint/2010/main" val="365282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500"/>
                                        <p:tgtEl>
                                          <p:spTgt spid="5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500"/>
                                        <p:tgtEl>
                                          <p:spTgt spid="4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fade">
                                      <p:cBhvr>
                                        <p:cTn id="111" dur="500"/>
                                        <p:tgtEl>
                                          <p:spTgt spid="60"/>
                                        </p:tgtEl>
                                      </p:cBhvr>
                                    </p:animEffect>
                                  </p:childTnLst>
                                </p:cTn>
                              </p:par>
                              <p:par>
                                <p:cTn id="112" presetID="10" presetClass="entr" presetSubtype="0" fill="hold" nodeType="with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fade">
                                      <p:cBhvr>
                                        <p:cTn id="114" dur="500"/>
                                        <p:tgtEl>
                                          <p:spTgt spid="61"/>
                                        </p:tgtEl>
                                      </p:cBhvr>
                                    </p:animEffect>
                                  </p:childTnLst>
                                </p:cTn>
                              </p:par>
                              <p:par>
                                <p:cTn id="115" presetID="10"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fade">
                                      <p:cBhvr>
                                        <p:cTn id="117" dur="500"/>
                                        <p:tgtEl>
                                          <p:spTgt spid="6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500"/>
                                        <p:tgtEl>
                                          <p:spTgt spid="6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025"/>
                                        </p:tgtEl>
                                        <p:attrNameLst>
                                          <p:attrName>style.visibility</p:attrName>
                                        </p:attrNameLst>
                                      </p:cBhvr>
                                      <p:to>
                                        <p:strVal val="visible"/>
                                      </p:to>
                                    </p:set>
                                    <p:animEffect transition="in" filter="fade">
                                      <p:cBhvr>
                                        <p:cTn id="123"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P spid="3" grpId="0" animBg="1"/>
      <p:bldP spid="12" grpId="0" animBg="1"/>
      <p:bldP spid="14" grpId="0" animBg="1"/>
      <p:bldP spid="16" grpId="0" animBg="1"/>
      <p:bldP spid="17" grpId="0"/>
      <p:bldP spid="18" grpId="0"/>
      <p:bldP spid="25" grpId="0" animBg="1"/>
      <p:bldP spid="26" grpId="0" animBg="1"/>
      <p:bldP spid="27" grpId="0" animBg="1"/>
      <p:bldP spid="28" grpId="0" animBg="1"/>
      <p:bldP spid="29" grpId="0"/>
      <p:bldP spid="31" grpId="0"/>
      <p:bldP spid="32" grpId="0"/>
      <p:bldP spid="33" grpId="0" animBg="1"/>
      <p:bldP spid="34" grpId="0" animBg="1"/>
      <p:bldP spid="35" grpId="0" animBg="1"/>
      <p:bldP spid="36" grpId="0" animBg="1"/>
      <p:bldP spid="37" grpId="0" animBg="1"/>
      <p:bldP spid="38" grpId="0" animBg="1"/>
      <p:bldP spid="39" grpId="0" animBg="1"/>
      <p:bldP spid="43" grpId="0"/>
      <p:bldP spid="50" grpId="0" animBg="1"/>
      <p:bldP spid="54" grpId="0" animBg="1"/>
      <p:bldP spid="55" grpId="0" animBg="1"/>
      <p:bldP spid="60" grpId="0"/>
      <p:bldP spid="63" grpId="0"/>
      <p:bldP spid="1025"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44AFF-A2E2-DB04-CDA5-7B734DB6729D}"/>
              </a:ext>
            </a:extLst>
          </p:cNvPr>
          <p:cNvSpPr>
            <a:spLocks noGrp="1"/>
          </p:cNvSpPr>
          <p:nvPr>
            <p:ph type="title"/>
          </p:nvPr>
        </p:nvSpPr>
        <p:spPr>
          <a:xfrm>
            <a:off x="290085" y="-11180"/>
            <a:ext cx="11430000" cy="539496"/>
          </a:xfrm>
        </p:spPr>
        <p:txBody>
          <a:bodyPr/>
          <a:lstStyle/>
          <a:p>
            <a:r>
              <a:rPr lang="en-US" dirty="0"/>
              <a:t>The model and results</a:t>
            </a:r>
          </a:p>
        </p:txBody>
      </p:sp>
      <p:sp>
        <p:nvSpPr>
          <p:cNvPr id="4" name="TextBox 3">
            <a:extLst>
              <a:ext uri="{FF2B5EF4-FFF2-40B4-BE49-F238E27FC236}">
                <a16:creationId xmlns:a16="http://schemas.microsoft.com/office/drawing/2014/main" id="{9C4C67AB-AE80-67CD-B7AD-C41A0B2697A1}"/>
              </a:ext>
            </a:extLst>
          </p:cNvPr>
          <p:cNvSpPr txBox="1"/>
          <p:nvPr/>
        </p:nvSpPr>
        <p:spPr>
          <a:xfrm rot="5400000">
            <a:off x="-628906" y="2178598"/>
            <a:ext cx="2266422" cy="307777"/>
          </a:xfrm>
          <a:prstGeom prst="rect">
            <a:avLst/>
          </a:prstGeom>
          <a:noFill/>
        </p:spPr>
        <p:txBody>
          <a:bodyPr wrap="square">
            <a:spAutoFit/>
          </a:bodyPr>
          <a:lstStyle/>
          <a:p>
            <a:r>
              <a:rPr lang="en-US" sz="1400" b="1" dirty="0">
                <a:solidFill>
                  <a:srgbClr val="231F20"/>
                </a:solidFill>
                <a:effectLst/>
                <a:latin typeface="Times"/>
              </a:rPr>
              <a:t>Dexamethasone</a:t>
            </a:r>
            <a:endParaRPr lang="en-US" sz="1400" b="1" dirty="0"/>
          </a:p>
        </p:txBody>
      </p:sp>
      <p:graphicFrame>
        <p:nvGraphicFramePr>
          <p:cNvPr id="5" name="Table 4">
            <a:extLst>
              <a:ext uri="{FF2B5EF4-FFF2-40B4-BE49-F238E27FC236}">
                <a16:creationId xmlns:a16="http://schemas.microsoft.com/office/drawing/2014/main" id="{789071B5-83F1-53C8-5E5F-2C023F8F1E33}"/>
              </a:ext>
            </a:extLst>
          </p:cNvPr>
          <p:cNvGraphicFramePr>
            <a:graphicFrameLocks noGrp="1"/>
          </p:cNvGraphicFramePr>
          <p:nvPr/>
        </p:nvGraphicFramePr>
        <p:xfrm>
          <a:off x="604606" y="1286393"/>
          <a:ext cx="289607" cy="111252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058965857"/>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019405495"/>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551997852"/>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571866862"/>
                  </a:ext>
                </a:extLst>
              </a:tr>
            </a:tbl>
          </a:graphicData>
        </a:graphic>
      </p:graphicFrame>
      <p:graphicFrame>
        <p:nvGraphicFramePr>
          <p:cNvPr id="6" name="Table 5">
            <a:extLst>
              <a:ext uri="{FF2B5EF4-FFF2-40B4-BE49-F238E27FC236}">
                <a16:creationId xmlns:a16="http://schemas.microsoft.com/office/drawing/2014/main" id="{4EB7310E-A606-DE20-EDF2-6C3755599F8C}"/>
              </a:ext>
            </a:extLst>
          </p:cNvPr>
          <p:cNvGraphicFramePr>
            <a:graphicFrameLocks noGrp="1"/>
          </p:cNvGraphicFramePr>
          <p:nvPr/>
        </p:nvGraphicFramePr>
        <p:xfrm>
          <a:off x="604606" y="2787912"/>
          <a:ext cx="289607" cy="37084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136853479"/>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697603329"/>
                  </a:ext>
                </a:extLst>
              </a:tr>
            </a:tbl>
          </a:graphicData>
        </a:graphic>
      </p:graphicFrame>
      <p:sp>
        <p:nvSpPr>
          <p:cNvPr id="7" name="TextBox 6">
            <a:extLst>
              <a:ext uri="{FF2B5EF4-FFF2-40B4-BE49-F238E27FC236}">
                <a16:creationId xmlns:a16="http://schemas.microsoft.com/office/drawing/2014/main" id="{01284229-8CB4-4AF0-C700-AEF19F09D245}"/>
              </a:ext>
            </a:extLst>
          </p:cNvPr>
          <p:cNvSpPr txBox="1"/>
          <p:nvPr/>
        </p:nvSpPr>
        <p:spPr>
          <a:xfrm>
            <a:off x="578922" y="2467603"/>
            <a:ext cx="415498" cy="258532"/>
          </a:xfrm>
          <a:prstGeom prst="rect">
            <a:avLst/>
          </a:prstGeom>
          <a:noFill/>
        </p:spPr>
        <p:txBody>
          <a:bodyPr wrap="square" rtlCol="0">
            <a:spAutoFit/>
          </a:bodyPr>
          <a:lstStyle/>
          <a:p>
            <a:pPr algn="l">
              <a:lnSpc>
                <a:spcPct val="90000"/>
              </a:lnSpc>
            </a:pPr>
            <a:r>
              <a:rPr lang="en-US" sz="1200">
                <a:latin typeface="+mn-lt"/>
              </a:rPr>
              <a:t>…</a:t>
            </a:r>
          </a:p>
        </p:txBody>
      </p:sp>
      <p:sp>
        <p:nvSpPr>
          <p:cNvPr id="8" name="TextBox 7">
            <a:extLst>
              <a:ext uri="{FF2B5EF4-FFF2-40B4-BE49-F238E27FC236}">
                <a16:creationId xmlns:a16="http://schemas.microsoft.com/office/drawing/2014/main" id="{C616A2CD-D937-A415-871B-FD5C0F3DB91C}"/>
              </a:ext>
            </a:extLst>
          </p:cNvPr>
          <p:cNvSpPr txBox="1"/>
          <p:nvPr/>
        </p:nvSpPr>
        <p:spPr>
          <a:xfrm rot="5400000">
            <a:off x="400182" y="1864535"/>
            <a:ext cx="1638297" cy="307777"/>
          </a:xfrm>
          <a:prstGeom prst="rect">
            <a:avLst/>
          </a:prstGeom>
          <a:noFill/>
        </p:spPr>
        <p:txBody>
          <a:bodyPr wrap="square">
            <a:spAutoFit/>
          </a:bodyPr>
          <a:lstStyle/>
          <a:p>
            <a:r>
              <a:rPr lang="en-US" sz="1400" b="1" dirty="0">
                <a:solidFill>
                  <a:srgbClr val="231F20"/>
                </a:solidFill>
                <a:effectLst/>
                <a:latin typeface="Times"/>
              </a:rPr>
              <a:t>Treatment</a:t>
            </a:r>
            <a:endParaRPr lang="en-US" sz="1400" b="1" dirty="0"/>
          </a:p>
        </p:txBody>
      </p:sp>
      <p:graphicFrame>
        <p:nvGraphicFramePr>
          <p:cNvPr id="9" name="Table 8">
            <a:extLst>
              <a:ext uri="{FF2B5EF4-FFF2-40B4-BE49-F238E27FC236}">
                <a16:creationId xmlns:a16="http://schemas.microsoft.com/office/drawing/2014/main" id="{2937BB7B-FCFA-63ED-EF8D-864E70251516}"/>
              </a:ext>
            </a:extLst>
          </p:cNvPr>
          <p:cNvGraphicFramePr>
            <a:graphicFrameLocks noGrp="1"/>
          </p:cNvGraphicFramePr>
          <p:nvPr/>
        </p:nvGraphicFramePr>
        <p:xfrm>
          <a:off x="1343041" y="1286393"/>
          <a:ext cx="289607" cy="111252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058965857"/>
                    </a:ext>
                  </a:extLst>
                </a:gridCol>
              </a:tblGrid>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2019405495"/>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551997852"/>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571866862"/>
                  </a:ext>
                </a:extLst>
              </a:tr>
            </a:tbl>
          </a:graphicData>
        </a:graphic>
      </p:graphicFrame>
      <p:graphicFrame>
        <p:nvGraphicFramePr>
          <p:cNvPr id="10" name="Table 9">
            <a:extLst>
              <a:ext uri="{FF2B5EF4-FFF2-40B4-BE49-F238E27FC236}">
                <a16:creationId xmlns:a16="http://schemas.microsoft.com/office/drawing/2014/main" id="{76228072-93F9-D80E-533D-38F4641AA9C3}"/>
              </a:ext>
            </a:extLst>
          </p:cNvPr>
          <p:cNvGraphicFramePr>
            <a:graphicFrameLocks noGrp="1"/>
          </p:cNvGraphicFramePr>
          <p:nvPr/>
        </p:nvGraphicFramePr>
        <p:xfrm>
          <a:off x="1358562" y="2788109"/>
          <a:ext cx="289607" cy="37084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136853479"/>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3697603329"/>
                  </a:ext>
                </a:extLst>
              </a:tr>
            </a:tbl>
          </a:graphicData>
        </a:graphic>
      </p:graphicFrame>
      <p:sp>
        <p:nvSpPr>
          <p:cNvPr id="11" name="TextBox 10">
            <a:extLst>
              <a:ext uri="{FF2B5EF4-FFF2-40B4-BE49-F238E27FC236}">
                <a16:creationId xmlns:a16="http://schemas.microsoft.com/office/drawing/2014/main" id="{03F73C03-1E1C-CB74-921A-2922B9323985}"/>
              </a:ext>
            </a:extLst>
          </p:cNvPr>
          <p:cNvSpPr txBox="1"/>
          <p:nvPr/>
        </p:nvSpPr>
        <p:spPr>
          <a:xfrm>
            <a:off x="1332878" y="2467800"/>
            <a:ext cx="415498" cy="258532"/>
          </a:xfrm>
          <a:prstGeom prst="rect">
            <a:avLst/>
          </a:prstGeom>
          <a:noFill/>
        </p:spPr>
        <p:txBody>
          <a:bodyPr wrap="square" rtlCol="0">
            <a:spAutoFit/>
          </a:bodyPr>
          <a:lstStyle/>
          <a:p>
            <a:pPr algn="l">
              <a:lnSpc>
                <a:spcPct val="90000"/>
              </a:lnSpc>
            </a:pPr>
            <a:r>
              <a:rPr lang="en-US" sz="1200">
                <a:latin typeface="+mn-lt"/>
              </a:rPr>
              <a:t>…</a:t>
            </a:r>
          </a:p>
        </p:txBody>
      </p:sp>
      <p:sp>
        <p:nvSpPr>
          <p:cNvPr id="12" name="TextBox 11">
            <a:extLst>
              <a:ext uri="{FF2B5EF4-FFF2-40B4-BE49-F238E27FC236}">
                <a16:creationId xmlns:a16="http://schemas.microsoft.com/office/drawing/2014/main" id="{583EA48D-C52E-8E22-CA3E-F5437A5170B9}"/>
              </a:ext>
            </a:extLst>
          </p:cNvPr>
          <p:cNvSpPr txBox="1"/>
          <p:nvPr/>
        </p:nvSpPr>
        <p:spPr>
          <a:xfrm rot="5400000">
            <a:off x="1115209" y="1864535"/>
            <a:ext cx="1638297" cy="307777"/>
          </a:xfrm>
          <a:prstGeom prst="rect">
            <a:avLst/>
          </a:prstGeom>
          <a:noFill/>
        </p:spPr>
        <p:txBody>
          <a:bodyPr wrap="square">
            <a:spAutoFit/>
          </a:bodyPr>
          <a:lstStyle/>
          <a:p>
            <a:r>
              <a:rPr lang="en-US" sz="1400" b="1" dirty="0">
                <a:solidFill>
                  <a:srgbClr val="231F20"/>
                </a:solidFill>
                <a:effectLst/>
                <a:latin typeface="Times"/>
              </a:rPr>
              <a:t>COVID-19</a:t>
            </a:r>
            <a:endParaRPr lang="en-US" sz="1400" b="1" dirty="0"/>
          </a:p>
        </p:txBody>
      </p:sp>
      <p:graphicFrame>
        <p:nvGraphicFramePr>
          <p:cNvPr id="13" name="Table 12">
            <a:extLst>
              <a:ext uri="{FF2B5EF4-FFF2-40B4-BE49-F238E27FC236}">
                <a16:creationId xmlns:a16="http://schemas.microsoft.com/office/drawing/2014/main" id="{5C778E42-EB59-F08C-E120-D72929630525}"/>
              </a:ext>
            </a:extLst>
          </p:cNvPr>
          <p:cNvGraphicFramePr>
            <a:graphicFrameLocks noGrp="1"/>
          </p:cNvGraphicFramePr>
          <p:nvPr/>
        </p:nvGraphicFramePr>
        <p:xfrm>
          <a:off x="2081477" y="1286393"/>
          <a:ext cx="289607" cy="111252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058965857"/>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019405495"/>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551997852"/>
                  </a:ext>
                </a:extLst>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71866862"/>
                  </a:ext>
                </a:extLst>
              </a:tr>
            </a:tbl>
          </a:graphicData>
        </a:graphic>
      </p:graphicFrame>
      <p:graphicFrame>
        <p:nvGraphicFramePr>
          <p:cNvPr id="14" name="Table 13">
            <a:extLst>
              <a:ext uri="{FF2B5EF4-FFF2-40B4-BE49-F238E27FC236}">
                <a16:creationId xmlns:a16="http://schemas.microsoft.com/office/drawing/2014/main" id="{42C50B70-984C-BA4D-2C95-37C248110E17}"/>
              </a:ext>
            </a:extLst>
          </p:cNvPr>
          <p:cNvGraphicFramePr>
            <a:graphicFrameLocks noGrp="1"/>
          </p:cNvGraphicFramePr>
          <p:nvPr/>
        </p:nvGraphicFramePr>
        <p:xfrm>
          <a:off x="2081477" y="2776630"/>
          <a:ext cx="289607" cy="370840"/>
        </p:xfrm>
        <a:graphic>
          <a:graphicData uri="http://schemas.openxmlformats.org/drawingml/2006/table">
            <a:tbl>
              <a:tblPr firstRow="1" bandRow="1">
                <a:tableStyleId>{2D5ABB26-0587-4C30-8999-92F81FD0307C}</a:tableStyleId>
              </a:tblPr>
              <a:tblGrid>
                <a:gridCol w="289607">
                  <a:extLst>
                    <a:ext uri="{9D8B030D-6E8A-4147-A177-3AD203B41FA5}">
                      <a16:colId xmlns:a16="http://schemas.microsoft.com/office/drawing/2014/main" val="3136853479"/>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697603329"/>
                  </a:ext>
                </a:extLst>
              </a:tr>
            </a:tbl>
          </a:graphicData>
        </a:graphic>
      </p:graphicFrame>
      <p:sp>
        <p:nvSpPr>
          <p:cNvPr id="15" name="TextBox 14">
            <a:extLst>
              <a:ext uri="{FF2B5EF4-FFF2-40B4-BE49-F238E27FC236}">
                <a16:creationId xmlns:a16="http://schemas.microsoft.com/office/drawing/2014/main" id="{EBC932AC-C16E-DB7C-B9EF-21AF4215010D}"/>
              </a:ext>
            </a:extLst>
          </p:cNvPr>
          <p:cNvSpPr txBox="1"/>
          <p:nvPr/>
        </p:nvSpPr>
        <p:spPr>
          <a:xfrm>
            <a:off x="2055793" y="2456321"/>
            <a:ext cx="415498" cy="258532"/>
          </a:xfrm>
          <a:prstGeom prst="rect">
            <a:avLst/>
          </a:prstGeom>
          <a:noFill/>
        </p:spPr>
        <p:txBody>
          <a:bodyPr wrap="square" rtlCol="0">
            <a:spAutoFit/>
          </a:bodyPr>
          <a:lstStyle/>
          <a:p>
            <a:pPr algn="l">
              <a:lnSpc>
                <a:spcPct val="90000"/>
              </a:lnSpc>
            </a:pPr>
            <a:r>
              <a:rPr lang="en-US" sz="1200">
                <a:latin typeface="+mn-lt"/>
              </a:rPr>
              <a:t>…</a:t>
            </a:r>
          </a:p>
        </p:txBody>
      </p:sp>
      <p:sp>
        <p:nvSpPr>
          <p:cNvPr id="17" name="TextBox 16">
            <a:extLst>
              <a:ext uri="{FF2B5EF4-FFF2-40B4-BE49-F238E27FC236}">
                <a16:creationId xmlns:a16="http://schemas.microsoft.com/office/drawing/2014/main" id="{38E2C2DD-4698-90A3-60A1-4DC1367DC812}"/>
              </a:ext>
            </a:extLst>
          </p:cNvPr>
          <p:cNvSpPr txBox="1"/>
          <p:nvPr/>
        </p:nvSpPr>
        <p:spPr>
          <a:xfrm>
            <a:off x="3020155" y="3035548"/>
            <a:ext cx="2382570" cy="584775"/>
          </a:xfrm>
          <a:prstGeom prst="rect">
            <a:avLst/>
          </a:prstGeom>
          <a:noFill/>
        </p:spPr>
        <p:txBody>
          <a:bodyPr wrap="square">
            <a:spAutoFit/>
          </a:bodyPr>
          <a:lstStyle/>
          <a:p>
            <a:r>
              <a:rPr lang="en-US" sz="1600" dirty="0">
                <a:latin typeface="+mn-lt"/>
              </a:rPr>
              <a:t>Knowledge Graph Embedding (KGE)</a:t>
            </a:r>
          </a:p>
        </p:txBody>
      </p:sp>
      <p:sp>
        <p:nvSpPr>
          <p:cNvPr id="19" name="TextBox 18">
            <a:extLst>
              <a:ext uri="{FF2B5EF4-FFF2-40B4-BE49-F238E27FC236}">
                <a16:creationId xmlns:a16="http://schemas.microsoft.com/office/drawing/2014/main" id="{3BCE2277-148F-803F-18AD-41CB5C9D24C1}"/>
              </a:ext>
            </a:extLst>
          </p:cNvPr>
          <p:cNvSpPr txBox="1"/>
          <p:nvPr/>
        </p:nvSpPr>
        <p:spPr>
          <a:xfrm>
            <a:off x="2263542" y="6386929"/>
            <a:ext cx="8568927" cy="397032"/>
          </a:xfrm>
          <a:prstGeom prst="rect">
            <a:avLst/>
          </a:prstGeom>
          <a:noFill/>
        </p:spPr>
        <p:txBody>
          <a:bodyPr wrap="square" rtlCol="0">
            <a:spAutoFit/>
          </a:bodyPr>
          <a:lstStyle/>
          <a:p>
            <a:pPr>
              <a:lnSpc>
                <a:spcPct val="90000"/>
              </a:lnSpc>
            </a:pPr>
            <a:r>
              <a:rPr lang="en-US" sz="1100" dirty="0"/>
              <a:t>Zheng, Da, et al. "</a:t>
            </a:r>
            <a:r>
              <a:rPr lang="en-US" sz="1100" dirty="0" err="1"/>
              <a:t>Dgl-ke</a:t>
            </a:r>
            <a:r>
              <a:rPr lang="en-US" sz="1100" dirty="0"/>
              <a:t>: Training knowledge graph embeddings at scale." </a:t>
            </a:r>
            <a:r>
              <a:rPr lang="en-US" sz="1100" i="1" dirty="0"/>
              <a:t>Proceedings of the 43rd International ACM SIGIR Conference on Research and Development in Information Retrieval</a:t>
            </a:r>
            <a:r>
              <a:rPr lang="en-US" sz="1100" dirty="0"/>
              <a:t>. 2020.</a:t>
            </a:r>
            <a:endParaRPr lang="en-US" sz="1100" dirty="0">
              <a:latin typeface="+mn-lt"/>
            </a:endParaRPr>
          </a:p>
        </p:txBody>
      </p:sp>
      <p:sp>
        <p:nvSpPr>
          <p:cNvPr id="20" name="TextBox 19">
            <a:extLst>
              <a:ext uri="{FF2B5EF4-FFF2-40B4-BE49-F238E27FC236}">
                <a16:creationId xmlns:a16="http://schemas.microsoft.com/office/drawing/2014/main" id="{02FFCE35-5573-37A3-82E1-F9692FB0AF51}"/>
              </a:ext>
            </a:extLst>
          </p:cNvPr>
          <p:cNvSpPr txBox="1"/>
          <p:nvPr/>
        </p:nvSpPr>
        <p:spPr>
          <a:xfrm>
            <a:off x="450640" y="3215224"/>
            <a:ext cx="577402" cy="341632"/>
          </a:xfrm>
          <a:prstGeom prst="rect">
            <a:avLst/>
          </a:prstGeom>
          <a:noFill/>
        </p:spPr>
        <p:txBody>
          <a:bodyPr wrap="square" rtlCol="0">
            <a:spAutoFit/>
          </a:bodyPr>
          <a:lstStyle/>
          <a:p>
            <a:pPr algn="l">
              <a:lnSpc>
                <a:spcPct val="90000"/>
              </a:lnSpc>
            </a:pPr>
            <a:r>
              <a:rPr lang="en-US">
                <a:latin typeface="+mn-lt"/>
              </a:rPr>
              <a:t>66K</a:t>
            </a:r>
          </a:p>
        </p:txBody>
      </p:sp>
      <p:sp>
        <p:nvSpPr>
          <p:cNvPr id="21" name="TextBox 20">
            <a:extLst>
              <a:ext uri="{FF2B5EF4-FFF2-40B4-BE49-F238E27FC236}">
                <a16:creationId xmlns:a16="http://schemas.microsoft.com/office/drawing/2014/main" id="{2858099B-1BFB-E205-A732-97F883173D22}"/>
              </a:ext>
            </a:extLst>
          </p:cNvPr>
          <p:cNvSpPr txBox="1"/>
          <p:nvPr/>
        </p:nvSpPr>
        <p:spPr>
          <a:xfrm>
            <a:off x="1264883" y="3215224"/>
            <a:ext cx="441146" cy="341632"/>
          </a:xfrm>
          <a:prstGeom prst="rect">
            <a:avLst/>
          </a:prstGeom>
          <a:noFill/>
        </p:spPr>
        <p:txBody>
          <a:bodyPr wrap="none" rtlCol="0">
            <a:spAutoFit/>
          </a:bodyPr>
          <a:lstStyle/>
          <a:p>
            <a:pPr algn="l">
              <a:lnSpc>
                <a:spcPct val="90000"/>
              </a:lnSpc>
            </a:pPr>
            <a:r>
              <a:rPr lang="en-US">
                <a:latin typeface="+mn-lt"/>
              </a:rPr>
              <a:t>62</a:t>
            </a:r>
          </a:p>
        </p:txBody>
      </p:sp>
      <p:sp>
        <p:nvSpPr>
          <p:cNvPr id="22" name="TextBox 21">
            <a:extLst>
              <a:ext uri="{FF2B5EF4-FFF2-40B4-BE49-F238E27FC236}">
                <a16:creationId xmlns:a16="http://schemas.microsoft.com/office/drawing/2014/main" id="{09A6E8D5-6A76-FCA4-60C1-41CA582EE096}"/>
              </a:ext>
            </a:extLst>
          </p:cNvPr>
          <p:cNvSpPr txBox="1"/>
          <p:nvPr/>
        </p:nvSpPr>
        <p:spPr>
          <a:xfrm>
            <a:off x="1942870" y="3215224"/>
            <a:ext cx="577402" cy="341632"/>
          </a:xfrm>
          <a:prstGeom prst="rect">
            <a:avLst/>
          </a:prstGeom>
          <a:noFill/>
        </p:spPr>
        <p:txBody>
          <a:bodyPr wrap="none" rtlCol="0">
            <a:spAutoFit/>
          </a:bodyPr>
          <a:lstStyle/>
          <a:p>
            <a:pPr algn="l">
              <a:lnSpc>
                <a:spcPct val="90000"/>
              </a:lnSpc>
            </a:pPr>
            <a:r>
              <a:rPr lang="en-US" dirty="0">
                <a:latin typeface="+mn-lt"/>
              </a:rPr>
              <a:t>66K</a:t>
            </a:r>
          </a:p>
        </p:txBody>
      </p:sp>
      <p:sp>
        <p:nvSpPr>
          <p:cNvPr id="95" name="TextBox 94">
            <a:extLst>
              <a:ext uri="{FF2B5EF4-FFF2-40B4-BE49-F238E27FC236}">
                <a16:creationId xmlns:a16="http://schemas.microsoft.com/office/drawing/2014/main" id="{70209A2E-C21D-B298-F698-6DD51531F8A3}"/>
              </a:ext>
            </a:extLst>
          </p:cNvPr>
          <p:cNvSpPr txBox="1"/>
          <p:nvPr/>
        </p:nvSpPr>
        <p:spPr>
          <a:xfrm>
            <a:off x="580124" y="479991"/>
            <a:ext cx="2335896" cy="341632"/>
          </a:xfrm>
          <a:prstGeom prst="rect">
            <a:avLst/>
          </a:prstGeom>
          <a:noFill/>
        </p:spPr>
        <p:txBody>
          <a:bodyPr wrap="none" rtlCol="0">
            <a:spAutoFit/>
          </a:bodyPr>
          <a:lstStyle/>
          <a:p>
            <a:pPr algn="l">
              <a:lnSpc>
                <a:spcPct val="90000"/>
              </a:lnSpc>
            </a:pPr>
            <a:r>
              <a:rPr lang="en-US" dirty="0">
                <a:latin typeface="+mn-lt"/>
              </a:rPr>
              <a:t>LLM Encoded Data</a:t>
            </a:r>
          </a:p>
        </p:txBody>
      </p:sp>
      <p:sp>
        <p:nvSpPr>
          <p:cNvPr id="96" name="TextBox 95">
            <a:extLst>
              <a:ext uri="{FF2B5EF4-FFF2-40B4-BE49-F238E27FC236}">
                <a16:creationId xmlns:a16="http://schemas.microsoft.com/office/drawing/2014/main" id="{A33304AD-18FB-0C92-F150-6B83B7173BB9}"/>
              </a:ext>
            </a:extLst>
          </p:cNvPr>
          <p:cNvSpPr txBox="1"/>
          <p:nvPr/>
        </p:nvSpPr>
        <p:spPr>
          <a:xfrm>
            <a:off x="3954424" y="550796"/>
            <a:ext cx="1190842" cy="341632"/>
          </a:xfrm>
          <a:prstGeom prst="rect">
            <a:avLst/>
          </a:prstGeom>
          <a:noFill/>
        </p:spPr>
        <p:txBody>
          <a:bodyPr wrap="square" rtlCol="0">
            <a:spAutoFit/>
          </a:bodyPr>
          <a:lstStyle/>
          <a:p>
            <a:pPr algn="l">
              <a:lnSpc>
                <a:spcPct val="90000"/>
              </a:lnSpc>
            </a:pPr>
            <a:r>
              <a:rPr lang="en-US" dirty="0">
                <a:latin typeface="+mn-lt"/>
              </a:rPr>
              <a:t>Training</a:t>
            </a:r>
          </a:p>
        </p:txBody>
      </p:sp>
      <p:sp>
        <p:nvSpPr>
          <p:cNvPr id="97" name="TextBox 96">
            <a:extLst>
              <a:ext uri="{FF2B5EF4-FFF2-40B4-BE49-F238E27FC236}">
                <a16:creationId xmlns:a16="http://schemas.microsoft.com/office/drawing/2014/main" id="{DB9A375B-5830-3106-135F-5825EE67EEEC}"/>
              </a:ext>
            </a:extLst>
          </p:cNvPr>
          <p:cNvSpPr txBox="1"/>
          <p:nvPr/>
        </p:nvSpPr>
        <p:spPr>
          <a:xfrm>
            <a:off x="7132864" y="550796"/>
            <a:ext cx="1386960" cy="341632"/>
          </a:xfrm>
          <a:prstGeom prst="rect">
            <a:avLst/>
          </a:prstGeom>
          <a:noFill/>
        </p:spPr>
        <p:txBody>
          <a:bodyPr wrap="square" rtlCol="0">
            <a:spAutoFit/>
          </a:bodyPr>
          <a:lstStyle/>
          <a:p>
            <a:pPr algn="l">
              <a:lnSpc>
                <a:spcPct val="90000"/>
              </a:lnSpc>
            </a:pPr>
            <a:r>
              <a:rPr lang="en-US" dirty="0">
                <a:latin typeface="+mn-lt"/>
              </a:rPr>
              <a:t>Prediction</a:t>
            </a:r>
          </a:p>
        </p:txBody>
      </p:sp>
      <p:sp>
        <p:nvSpPr>
          <p:cNvPr id="98" name="TextBox 97">
            <a:extLst>
              <a:ext uri="{FF2B5EF4-FFF2-40B4-BE49-F238E27FC236}">
                <a16:creationId xmlns:a16="http://schemas.microsoft.com/office/drawing/2014/main" id="{361E369C-174F-8792-FAD3-629B9F6C2E86}"/>
              </a:ext>
            </a:extLst>
          </p:cNvPr>
          <p:cNvSpPr txBox="1"/>
          <p:nvPr/>
        </p:nvSpPr>
        <p:spPr>
          <a:xfrm>
            <a:off x="10366259" y="550796"/>
            <a:ext cx="1386960" cy="341632"/>
          </a:xfrm>
          <a:prstGeom prst="rect">
            <a:avLst/>
          </a:prstGeom>
          <a:noFill/>
        </p:spPr>
        <p:txBody>
          <a:bodyPr wrap="square" rtlCol="0">
            <a:spAutoFit/>
          </a:bodyPr>
          <a:lstStyle/>
          <a:p>
            <a:pPr algn="l">
              <a:lnSpc>
                <a:spcPct val="90000"/>
              </a:lnSpc>
            </a:pPr>
            <a:r>
              <a:rPr lang="en-US" dirty="0">
                <a:latin typeface="+mn-lt"/>
              </a:rPr>
              <a:t>Validation</a:t>
            </a:r>
          </a:p>
        </p:txBody>
      </p:sp>
      <p:graphicFrame>
        <p:nvGraphicFramePr>
          <p:cNvPr id="3" name="Table 4">
            <a:extLst>
              <a:ext uri="{FF2B5EF4-FFF2-40B4-BE49-F238E27FC236}">
                <a16:creationId xmlns:a16="http://schemas.microsoft.com/office/drawing/2014/main" id="{AAE80722-0635-F13B-B5E8-42331E765D41}"/>
              </a:ext>
            </a:extLst>
          </p:cNvPr>
          <p:cNvGraphicFramePr>
            <a:graphicFrameLocks noGrp="1"/>
          </p:cNvGraphicFramePr>
          <p:nvPr/>
        </p:nvGraphicFramePr>
        <p:xfrm>
          <a:off x="6589827" y="4624881"/>
          <a:ext cx="3408582" cy="1541767"/>
        </p:xfrm>
        <a:graphic>
          <a:graphicData uri="http://schemas.openxmlformats.org/drawingml/2006/table">
            <a:tbl>
              <a:tblPr firstRow="1" bandRow="1">
                <a:tableStyleId>{2D5ABB26-0587-4C30-8999-92F81FD0307C}</a:tableStyleId>
              </a:tblPr>
              <a:tblGrid>
                <a:gridCol w="935208">
                  <a:extLst>
                    <a:ext uri="{9D8B030D-6E8A-4147-A177-3AD203B41FA5}">
                      <a16:colId xmlns:a16="http://schemas.microsoft.com/office/drawing/2014/main" val="202243760"/>
                    </a:ext>
                  </a:extLst>
                </a:gridCol>
                <a:gridCol w="824458">
                  <a:extLst>
                    <a:ext uri="{9D8B030D-6E8A-4147-A177-3AD203B41FA5}">
                      <a16:colId xmlns:a16="http://schemas.microsoft.com/office/drawing/2014/main" val="1680183829"/>
                    </a:ext>
                  </a:extLst>
                </a:gridCol>
                <a:gridCol w="824458">
                  <a:extLst>
                    <a:ext uri="{9D8B030D-6E8A-4147-A177-3AD203B41FA5}">
                      <a16:colId xmlns:a16="http://schemas.microsoft.com/office/drawing/2014/main" val="2748456832"/>
                    </a:ext>
                  </a:extLst>
                </a:gridCol>
                <a:gridCol w="824458">
                  <a:extLst>
                    <a:ext uri="{9D8B030D-6E8A-4147-A177-3AD203B41FA5}">
                      <a16:colId xmlns:a16="http://schemas.microsoft.com/office/drawing/2014/main" val="2289234969"/>
                    </a:ext>
                  </a:extLst>
                </a:gridCol>
              </a:tblGrid>
              <a:tr h="287523">
                <a:tc>
                  <a:txBody>
                    <a:bodyPr/>
                    <a:lstStyle/>
                    <a:p>
                      <a:r>
                        <a:rPr lang="en-US" sz="1400" b="1"/>
                        <a:t>Model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a:t>Hits@1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a:t>Hits@5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a:t>Hits@10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2135768"/>
                  </a:ext>
                </a:extLst>
              </a:tr>
              <a:tr h="287523">
                <a:tc>
                  <a:txBody>
                    <a:bodyPr/>
                    <a:lstStyle/>
                    <a:p>
                      <a:r>
                        <a:rPr lang="en-US" sz="1400"/>
                        <a:t>Baseline KGE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0.139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0.387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0.509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842453"/>
                  </a:ext>
                </a:extLst>
              </a:tr>
              <a:tr h="718807">
                <a:tc>
                  <a:txBody>
                    <a:bodyPr/>
                    <a:lstStyle/>
                    <a:p>
                      <a:r>
                        <a:rPr lang="en-US" sz="1400"/>
                        <a:t>ORNL Model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400" b="1"/>
                        <a:t>0.931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400" b="1"/>
                        <a:t>0.967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400" b="1"/>
                        <a:t>0.974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08399367"/>
                  </a:ext>
                </a:extLst>
              </a:tr>
            </a:tbl>
          </a:graphicData>
        </a:graphic>
      </p:graphicFrame>
      <p:sp>
        <p:nvSpPr>
          <p:cNvPr id="16" name="TextBox 15">
            <a:extLst>
              <a:ext uri="{FF2B5EF4-FFF2-40B4-BE49-F238E27FC236}">
                <a16:creationId xmlns:a16="http://schemas.microsoft.com/office/drawing/2014/main" id="{95799C71-ADD2-5EF0-804F-DFDC3984CACA}"/>
              </a:ext>
            </a:extLst>
          </p:cNvPr>
          <p:cNvSpPr txBox="1"/>
          <p:nvPr/>
        </p:nvSpPr>
        <p:spPr>
          <a:xfrm>
            <a:off x="1853520" y="3786745"/>
            <a:ext cx="4151965" cy="840230"/>
          </a:xfrm>
          <a:prstGeom prst="rect">
            <a:avLst/>
          </a:prstGeom>
          <a:noFill/>
        </p:spPr>
        <p:txBody>
          <a:bodyPr wrap="square" rtlCol="0">
            <a:spAutoFit/>
          </a:bodyPr>
          <a:lstStyle/>
          <a:p>
            <a:pPr algn="l">
              <a:lnSpc>
                <a:spcPct val="90000"/>
              </a:lnSpc>
            </a:pPr>
            <a:r>
              <a:rPr lang="en-US" dirty="0">
                <a:latin typeface="+mn-lt"/>
              </a:rPr>
              <a:t>Predict 660K out of </a:t>
            </a:r>
            <a:r>
              <a:rPr lang="en-US" b="1" dirty="0">
                <a:latin typeface="+mn-lt"/>
              </a:rPr>
              <a:t>270+B</a:t>
            </a:r>
            <a:r>
              <a:rPr lang="en-US" dirty="0">
                <a:latin typeface="+mn-lt"/>
              </a:rPr>
              <a:t> Possible Predictions – Ten predictions for each of the 66K entities</a:t>
            </a:r>
          </a:p>
        </p:txBody>
      </p:sp>
      <p:graphicFrame>
        <p:nvGraphicFramePr>
          <p:cNvPr id="18" name="Table 17">
            <a:extLst>
              <a:ext uri="{FF2B5EF4-FFF2-40B4-BE49-F238E27FC236}">
                <a16:creationId xmlns:a16="http://schemas.microsoft.com/office/drawing/2014/main" id="{4A5CEF09-5DAD-EFD7-C66A-6012E769A6CB}"/>
              </a:ext>
            </a:extLst>
          </p:cNvPr>
          <p:cNvGraphicFramePr>
            <a:graphicFrameLocks noGrp="1"/>
          </p:cNvGraphicFramePr>
          <p:nvPr/>
        </p:nvGraphicFramePr>
        <p:xfrm>
          <a:off x="2197744" y="4624881"/>
          <a:ext cx="3320885" cy="822960"/>
        </p:xfrm>
        <a:graphic>
          <a:graphicData uri="http://schemas.openxmlformats.org/drawingml/2006/table">
            <a:tbl>
              <a:tblPr firstRow="1" bandRow="1">
                <a:tableStyleId>{2D5ABB26-0587-4C30-8999-92F81FD0307C}</a:tableStyleId>
              </a:tblPr>
              <a:tblGrid>
                <a:gridCol w="1084113">
                  <a:extLst>
                    <a:ext uri="{9D8B030D-6E8A-4147-A177-3AD203B41FA5}">
                      <a16:colId xmlns:a16="http://schemas.microsoft.com/office/drawing/2014/main" val="2273377845"/>
                    </a:ext>
                  </a:extLst>
                </a:gridCol>
                <a:gridCol w="587433">
                  <a:extLst>
                    <a:ext uri="{9D8B030D-6E8A-4147-A177-3AD203B41FA5}">
                      <a16:colId xmlns:a16="http://schemas.microsoft.com/office/drawing/2014/main" val="1513392366"/>
                    </a:ext>
                  </a:extLst>
                </a:gridCol>
                <a:gridCol w="1128045">
                  <a:extLst>
                    <a:ext uri="{9D8B030D-6E8A-4147-A177-3AD203B41FA5}">
                      <a16:colId xmlns:a16="http://schemas.microsoft.com/office/drawing/2014/main" val="3058797432"/>
                    </a:ext>
                  </a:extLst>
                </a:gridCol>
                <a:gridCol w="521294">
                  <a:extLst>
                    <a:ext uri="{9D8B030D-6E8A-4147-A177-3AD203B41FA5}">
                      <a16:colId xmlns:a16="http://schemas.microsoft.com/office/drawing/2014/main" val="1314469511"/>
                    </a:ext>
                  </a:extLst>
                </a:gridCol>
              </a:tblGrid>
              <a:tr h="268952">
                <a:tc>
                  <a:txBody>
                    <a:bodyPr/>
                    <a:lstStyle/>
                    <a:p>
                      <a:r>
                        <a:rPr lang="en-US" sz="1200" b="1"/>
                        <a:t>Prediction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t>Head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dirty="0"/>
                        <a:t>Relationship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1"/>
                        <a:t>Tail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5185260"/>
                  </a:ext>
                </a:extLst>
              </a:tr>
              <a:tr h="268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dk1"/>
                          </a:solidFill>
                        </a:rPr>
                        <a:t>1st</a:t>
                      </a:r>
                      <a:endParaRPr lang="en-US" sz="12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rPr>
                        <a:t>N2</a:t>
                      </a:r>
                      <a:endParaRPr lang="en-US" sz="12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kern="1200">
                          <a:solidFill>
                            <a:schemeClr val="dk1"/>
                          </a:solidFill>
                        </a:rPr>
                        <a:t>R32 </a:t>
                      </a:r>
                      <a:endParaRPr lang="en-US" sz="1200" kern="120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7572788"/>
                  </a:ext>
                </a:extLst>
              </a:tr>
              <a:tr h="268952">
                <a:tc>
                  <a:txBody>
                    <a:bodyPr/>
                    <a:lstStyle/>
                    <a:p>
                      <a:r>
                        <a:rPr lang="en-US" sz="1200"/>
                        <a:t>2nd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R21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N3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2676204"/>
                  </a:ext>
                </a:extLst>
              </a:tr>
            </a:tbl>
          </a:graphicData>
        </a:graphic>
      </p:graphicFrame>
      <p:graphicFrame>
        <p:nvGraphicFramePr>
          <p:cNvPr id="29" name="Table 28">
            <a:extLst>
              <a:ext uri="{FF2B5EF4-FFF2-40B4-BE49-F238E27FC236}">
                <a16:creationId xmlns:a16="http://schemas.microsoft.com/office/drawing/2014/main" id="{A8A64FFD-53F5-11DC-542D-08663F7E72C1}"/>
              </a:ext>
            </a:extLst>
          </p:cNvPr>
          <p:cNvGraphicFramePr>
            <a:graphicFrameLocks noGrp="1"/>
          </p:cNvGraphicFramePr>
          <p:nvPr/>
        </p:nvGraphicFramePr>
        <p:xfrm>
          <a:off x="2197744" y="5894163"/>
          <a:ext cx="3312339" cy="274320"/>
        </p:xfrm>
        <a:graphic>
          <a:graphicData uri="http://schemas.openxmlformats.org/drawingml/2006/table">
            <a:tbl>
              <a:tblPr firstRow="1" bandRow="1">
                <a:tableStyleId>{2D5ABB26-0587-4C30-8999-92F81FD0307C}</a:tableStyleId>
              </a:tblPr>
              <a:tblGrid>
                <a:gridCol w="1084113">
                  <a:extLst>
                    <a:ext uri="{9D8B030D-6E8A-4147-A177-3AD203B41FA5}">
                      <a16:colId xmlns:a16="http://schemas.microsoft.com/office/drawing/2014/main" val="2273377845"/>
                    </a:ext>
                  </a:extLst>
                </a:gridCol>
                <a:gridCol w="578888">
                  <a:extLst>
                    <a:ext uri="{9D8B030D-6E8A-4147-A177-3AD203B41FA5}">
                      <a16:colId xmlns:a16="http://schemas.microsoft.com/office/drawing/2014/main" val="1513392366"/>
                    </a:ext>
                  </a:extLst>
                </a:gridCol>
                <a:gridCol w="1136590">
                  <a:extLst>
                    <a:ext uri="{9D8B030D-6E8A-4147-A177-3AD203B41FA5}">
                      <a16:colId xmlns:a16="http://schemas.microsoft.com/office/drawing/2014/main" val="3058797432"/>
                    </a:ext>
                  </a:extLst>
                </a:gridCol>
                <a:gridCol w="512748">
                  <a:extLst>
                    <a:ext uri="{9D8B030D-6E8A-4147-A177-3AD203B41FA5}">
                      <a16:colId xmlns:a16="http://schemas.microsoft.com/office/drawing/2014/main" val="1314469511"/>
                    </a:ext>
                  </a:extLst>
                </a:gridCol>
              </a:tblGrid>
              <a:tr h="268952">
                <a:tc>
                  <a:txBody>
                    <a:bodyPr/>
                    <a:lstStyle/>
                    <a:p>
                      <a:r>
                        <a:rPr lang="en-US" sz="1200"/>
                        <a:t>10th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N4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t>R58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N6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2676204"/>
                  </a:ext>
                </a:extLst>
              </a:tr>
            </a:tbl>
          </a:graphicData>
        </a:graphic>
      </p:graphicFrame>
      <p:sp>
        <p:nvSpPr>
          <p:cNvPr id="31" name="TextBox 30">
            <a:extLst>
              <a:ext uri="{FF2B5EF4-FFF2-40B4-BE49-F238E27FC236}">
                <a16:creationId xmlns:a16="http://schemas.microsoft.com/office/drawing/2014/main" id="{2F1070A9-D903-A189-8064-502224DB7EBC}"/>
              </a:ext>
            </a:extLst>
          </p:cNvPr>
          <p:cNvSpPr txBox="1"/>
          <p:nvPr/>
        </p:nvSpPr>
        <p:spPr>
          <a:xfrm>
            <a:off x="3681040" y="5554355"/>
            <a:ext cx="367564" cy="230832"/>
          </a:xfrm>
          <a:prstGeom prst="rect">
            <a:avLst/>
          </a:prstGeom>
          <a:noFill/>
        </p:spPr>
        <p:txBody>
          <a:bodyPr wrap="square" rtlCol="0">
            <a:spAutoFit/>
          </a:bodyPr>
          <a:lstStyle/>
          <a:p>
            <a:pPr algn="l">
              <a:lnSpc>
                <a:spcPct val="90000"/>
              </a:lnSpc>
            </a:pPr>
            <a:r>
              <a:rPr lang="en-US" sz="1000">
                <a:latin typeface="+mn-lt"/>
              </a:rPr>
              <a:t>…</a:t>
            </a:r>
          </a:p>
        </p:txBody>
      </p:sp>
      <p:sp>
        <p:nvSpPr>
          <p:cNvPr id="32" name="TextBox 31">
            <a:extLst>
              <a:ext uri="{FF2B5EF4-FFF2-40B4-BE49-F238E27FC236}">
                <a16:creationId xmlns:a16="http://schemas.microsoft.com/office/drawing/2014/main" id="{8A7D78D0-BB7D-0B76-C3CA-772607FEB7E1}"/>
              </a:ext>
            </a:extLst>
          </p:cNvPr>
          <p:cNvSpPr txBox="1"/>
          <p:nvPr/>
        </p:nvSpPr>
        <p:spPr>
          <a:xfrm>
            <a:off x="5973420" y="3507236"/>
            <a:ext cx="4792373" cy="1089529"/>
          </a:xfrm>
          <a:prstGeom prst="rect">
            <a:avLst/>
          </a:prstGeom>
          <a:noFill/>
        </p:spPr>
        <p:txBody>
          <a:bodyPr wrap="square" rtlCol="0">
            <a:spAutoFit/>
          </a:bodyPr>
          <a:lstStyle/>
          <a:p>
            <a:pPr algn="l">
              <a:lnSpc>
                <a:spcPct val="90000"/>
              </a:lnSpc>
            </a:pPr>
            <a:r>
              <a:rPr lang="en-US" dirty="0">
                <a:latin typeface="+mn-lt"/>
              </a:rPr>
              <a:t>How many of these 10 prediction are in the validation set? In our 660K predictions, 93% of the 128K ground truths are appearing as rank-1 prediction </a:t>
            </a:r>
          </a:p>
        </p:txBody>
      </p:sp>
      <p:sp>
        <p:nvSpPr>
          <p:cNvPr id="43" name="Right Arrow 42">
            <a:extLst>
              <a:ext uri="{FF2B5EF4-FFF2-40B4-BE49-F238E27FC236}">
                <a16:creationId xmlns:a16="http://schemas.microsoft.com/office/drawing/2014/main" id="{53486312-E810-8252-9C53-EC7DF58A0EE6}"/>
              </a:ext>
            </a:extLst>
          </p:cNvPr>
          <p:cNvSpPr/>
          <p:nvPr/>
        </p:nvSpPr>
        <p:spPr>
          <a:xfrm>
            <a:off x="6070569" y="1934192"/>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44" name="Right Arrow 43">
            <a:extLst>
              <a:ext uri="{FF2B5EF4-FFF2-40B4-BE49-F238E27FC236}">
                <a16:creationId xmlns:a16="http://schemas.microsoft.com/office/drawing/2014/main" id="{148286E0-281F-5582-CE99-43F5D1DF288D}"/>
              </a:ext>
            </a:extLst>
          </p:cNvPr>
          <p:cNvSpPr/>
          <p:nvPr/>
        </p:nvSpPr>
        <p:spPr>
          <a:xfrm>
            <a:off x="9104178" y="1934192"/>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sp>
        <p:nvSpPr>
          <p:cNvPr id="41" name="Right Arrow 40">
            <a:extLst>
              <a:ext uri="{FF2B5EF4-FFF2-40B4-BE49-F238E27FC236}">
                <a16:creationId xmlns:a16="http://schemas.microsoft.com/office/drawing/2014/main" id="{482B4409-4B82-6890-DBC4-C6995AE93690}"/>
              </a:ext>
            </a:extLst>
          </p:cNvPr>
          <p:cNvSpPr/>
          <p:nvPr/>
        </p:nvSpPr>
        <p:spPr>
          <a:xfrm>
            <a:off x="2997035" y="1934192"/>
            <a:ext cx="358923" cy="427289"/>
          </a:xfrm>
          <a:prstGeom prst="rightArrow">
            <a:avLst/>
          </a:prstGeom>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l">
              <a:lnSpc>
                <a:spcPct val="90000"/>
              </a:lnSpc>
            </a:pPr>
            <a:endParaRPr lang="en-US">
              <a:solidFill>
                <a:schemeClr val="tx1"/>
              </a:solidFill>
            </a:endParaRPr>
          </a:p>
        </p:txBody>
      </p:sp>
      <p:grpSp>
        <p:nvGrpSpPr>
          <p:cNvPr id="135" name="Group 134">
            <a:extLst>
              <a:ext uri="{FF2B5EF4-FFF2-40B4-BE49-F238E27FC236}">
                <a16:creationId xmlns:a16="http://schemas.microsoft.com/office/drawing/2014/main" id="{6ABDAEBB-44E8-488F-7C62-058A55F7C648}"/>
              </a:ext>
            </a:extLst>
          </p:cNvPr>
          <p:cNvGrpSpPr/>
          <p:nvPr/>
        </p:nvGrpSpPr>
        <p:grpSpPr>
          <a:xfrm>
            <a:off x="3332439" y="1018546"/>
            <a:ext cx="2796897" cy="2049874"/>
            <a:chOff x="3347528" y="3347228"/>
            <a:chExt cx="2796897" cy="2049874"/>
          </a:xfrm>
        </p:grpSpPr>
        <p:sp>
          <p:nvSpPr>
            <p:cNvPr id="77" name="TextBox 76">
              <a:extLst>
                <a:ext uri="{FF2B5EF4-FFF2-40B4-BE49-F238E27FC236}">
                  <a16:creationId xmlns:a16="http://schemas.microsoft.com/office/drawing/2014/main" id="{A0EF60F9-6D38-D3B9-D54E-2953F2C56FDE}"/>
                </a:ext>
              </a:extLst>
            </p:cNvPr>
            <p:cNvSpPr txBox="1"/>
            <p:nvPr/>
          </p:nvSpPr>
          <p:spPr>
            <a:xfrm rot="19861573">
              <a:off x="4400715" y="3624096"/>
              <a:ext cx="632382" cy="276999"/>
            </a:xfrm>
            <a:prstGeom prst="rect">
              <a:avLst/>
            </a:prstGeom>
            <a:noFill/>
          </p:spPr>
          <p:txBody>
            <a:bodyPr wrap="square">
              <a:spAutoFit/>
            </a:bodyPr>
            <a:lstStyle/>
            <a:p>
              <a:r>
                <a:rPr lang="en-US" sz="1200" dirty="0">
                  <a:solidFill>
                    <a:srgbClr val="231F20"/>
                  </a:solidFill>
                  <a:effectLst/>
                  <a:latin typeface="Times"/>
                </a:rPr>
                <a:t>Treats</a:t>
              </a:r>
              <a:endParaRPr lang="en-US" sz="1200" dirty="0"/>
            </a:p>
          </p:txBody>
        </p:sp>
        <p:grpSp>
          <p:nvGrpSpPr>
            <p:cNvPr id="92" name="Group 91">
              <a:extLst>
                <a:ext uri="{FF2B5EF4-FFF2-40B4-BE49-F238E27FC236}">
                  <a16:creationId xmlns:a16="http://schemas.microsoft.com/office/drawing/2014/main" id="{516365AF-7679-4769-F461-37CB5A49C802}"/>
                </a:ext>
              </a:extLst>
            </p:cNvPr>
            <p:cNvGrpSpPr/>
            <p:nvPr/>
          </p:nvGrpSpPr>
          <p:grpSpPr>
            <a:xfrm>
              <a:off x="3347528" y="3347228"/>
              <a:ext cx="2796897" cy="2049874"/>
              <a:chOff x="5628717" y="2611453"/>
              <a:chExt cx="2796897" cy="2049874"/>
            </a:xfrm>
          </p:grpSpPr>
          <p:sp>
            <p:nvSpPr>
              <p:cNvPr id="23" name="Oval 22">
                <a:extLst>
                  <a:ext uri="{FF2B5EF4-FFF2-40B4-BE49-F238E27FC236}">
                    <a16:creationId xmlns:a16="http://schemas.microsoft.com/office/drawing/2014/main" id="{70C91E42-AB35-853E-58BD-044506C662C3}"/>
                  </a:ext>
                </a:extLst>
              </p:cNvPr>
              <p:cNvSpPr/>
              <p:nvPr/>
            </p:nvSpPr>
            <p:spPr>
              <a:xfrm>
                <a:off x="5628717" y="3112047"/>
                <a:ext cx="1003127" cy="354577"/>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24" name="Oval 23">
                <a:extLst>
                  <a:ext uri="{FF2B5EF4-FFF2-40B4-BE49-F238E27FC236}">
                    <a16:creationId xmlns:a16="http://schemas.microsoft.com/office/drawing/2014/main" id="{9CB243A1-E1B7-3E9B-2AC1-2E0A3DD8C4A3}"/>
                  </a:ext>
                </a:extLst>
              </p:cNvPr>
              <p:cNvSpPr/>
              <p:nvPr/>
            </p:nvSpPr>
            <p:spPr>
              <a:xfrm>
                <a:off x="6028659" y="3879135"/>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4</a:t>
                </a:r>
              </a:p>
            </p:txBody>
          </p:sp>
          <p:sp>
            <p:nvSpPr>
              <p:cNvPr id="25" name="Oval 24">
                <a:extLst>
                  <a:ext uri="{FF2B5EF4-FFF2-40B4-BE49-F238E27FC236}">
                    <a16:creationId xmlns:a16="http://schemas.microsoft.com/office/drawing/2014/main" id="{0D68D6F6-4469-FF7F-C3B7-D29679911A7B}"/>
                  </a:ext>
                </a:extLst>
              </p:cNvPr>
              <p:cNvSpPr/>
              <p:nvPr/>
            </p:nvSpPr>
            <p:spPr>
              <a:xfrm>
                <a:off x="7101592" y="3566962"/>
                <a:ext cx="916178"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26" name="Oval 25">
                <a:extLst>
                  <a:ext uri="{FF2B5EF4-FFF2-40B4-BE49-F238E27FC236}">
                    <a16:creationId xmlns:a16="http://schemas.microsoft.com/office/drawing/2014/main" id="{E5602741-5E07-82B5-8D71-C78478BAB072}"/>
                  </a:ext>
                </a:extLst>
              </p:cNvPr>
              <p:cNvSpPr/>
              <p:nvPr/>
            </p:nvSpPr>
            <p:spPr>
              <a:xfrm>
                <a:off x="6844303" y="417178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5</a:t>
                </a:r>
              </a:p>
            </p:txBody>
          </p:sp>
          <p:sp>
            <p:nvSpPr>
              <p:cNvPr id="27" name="Oval 26">
                <a:extLst>
                  <a:ext uri="{FF2B5EF4-FFF2-40B4-BE49-F238E27FC236}">
                    <a16:creationId xmlns:a16="http://schemas.microsoft.com/office/drawing/2014/main" id="{034634CB-711D-894D-0096-424BAD71E6E6}"/>
                  </a:ext>
                </a:extLst>
              </p:cNvPr>
              <p:cNvSpPr/>
              <p:nvPr/>
            </p:nvSpPr>
            <p:spPr>
              <a:xfrm>
                <a:off x="7216460" y="2611453"/>
                <a:ext cx="1209154" cy="397781"/>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28" name="Oval 27">
                <a:extLst>
                  <a:ext uri="{FF2B5EF4-FFF2-40B4-BE49-F238E27FC236}">
                    <a16:creationId xmlns:a16="http://schemas.microsoft.com/office/drawing/2014/main" id="{59BEEEA7-C61A-646B-4A82-896F643574BD}"/>
                  </a:ext>
                </a:extLst>
              </p:cNvPr>
              <p:cNvSpPr/>
              <p:nvPr/>
            </p:nvSpPr>
            <p:spPr>
              <a:xfrm>
                <a:off x="6219716" y="436863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6</a:t>
                </a:r>
              </a:p>
            </p:txBody>
          </p:sp>
          <p:cxnSp>
            <p:nvCxnSpPr>
              <p:cNvPr id="30" name="Straight Connector 29">
                <a:extLst>
                  <a:ext uri="{FF2B5EF4-FFF2-40B4-BE49-F238E27FC236}">
                    <a16:creationId xmlns:a16="http://schemas.microsoft.com/office/drawing/2014/main" id="{91078D50-30C8-349E-2DE8-6B6BD1BB47A5}"/>
                  </a:ext>
                </a:extLst>
              </p:cNvPr>
              <p:cNvCxnSpPr>
                <a:cxnSpLocks/>
                <a:stCxn id="23" idx="4"/>
                <a:endCxn id="24" idx="0"/>
              </p:cNvCxnSpPr>
              <p:nvPr/>
            </p:nvCxnSpPr>
            <p:spPr>
              <a:xfrm>
                <a:off x="6130281" y="3466624"/>
                <a:ext cx="39384" cy="412511"/>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F9EDF10-E440-204B-90A0-6B34E3F7DA26}"/>
                  </a:ext>
                </a:extLst>
              </p:cNvPr>
              <p:cNvCxnSpPr>
                <a:cxnSpLocks/>
                <a:stCxn id="27" idx="2"/>
                <a:endCxn id="23" idx="7"/>
              </p:cNvCxnSpPr>
              <p:nvPr/>
            </p:nvCxnSpPr>
            <p:spPr>
              <a:xfrm flipH="1">
                <a:off x="6484939" y="2810344"/>
                <a:ext cx="731521" cy="353630"/>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0610B1C-6830-762D-88ED-55DDAE00AE89}"/>
                  </a:ext>
                </a:extLst>
              </p:cNvPr>
              <p:cNvCxnSpPr>
                <a:cxnSpLocks/>
                <a:stCxn id="23" idx="5"/>
                <a:endCxn id="25" idx="2"/>
              </p:cNvCxnSpPr>
              <p:nvPr/>
            </p:nvCxnSpPr>
            <p:spPr>
              <a:xfrm>
                <a:off x="6484939" y="3414697"/>
                <a:ext cx="616653" cy="298612"/>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4614610-0313-62E5-44B3-82DA811ABFAB}"/>
                  </a:ext>
                </a:extLst>
              </p:cNvPr>
              <p:cNvCxnSpPr>
                <a:cxnSpLocks/>
                <a:stCxn id="25" idx="4"/>
                <a:endCxn id="26" idx="7"/>
              </p:cNvCxnSpPr>
              <p:nvPr/>
            </p:nvCxnSpPr>
            <p:spPr>
              <a:xfrm flipH="1">
                <a:off x="7085014" y="3859655"/>
                <a:ext cx="474667" cy="354993"/>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C9CB364-FB68-6B62-7755-BAD94455C8D5}"/>
                  </a:ext>
                </a:extLst>
              </p:cNvPr>
              <p:cNvCxnSpPr>
                <a:cxnSpLocks/>
                <a:stCxn id="26" idx="3"/>
                <a:endCxn id="28" idx="6"/>
              </p:cNvCxnSpPr>
              <p:nvPr/>
            </p:nvCxnSpPr>
            <p:spPr>
              <a:xfrm flipH="1">
                <a:off x="6501727" y="4421613"/>
                <a:ext cx="383876" cy="93368"/>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99" name="TextBox 98">
              <a:extLst>
                <a:ext uri="{FF2B5EF4-FFF2-40B4-BE49-F238E27FC236}">
                  <a16:creationId xmlns:a16="http://schemas.microsoft.com/office/drawing/2014/main" id="{1ED7713A-3AF2-0A36-07C9-E51A0DE4AD85}"/>
                </a:ext>
              </a:extLst>
            </p:cNvPr>
            <p:cNvSpPr txBox="1"/>
            <p:nvPr/>
          </p:nvSpPr>
          <p:spPr>
            <a:xfrm>
              <a:off x="3427953" y="3888252"/>
              <a:ext cx="922702" cy="276999"/>
            </a:xfrm>
            <a:prstGeom prst="rect">
              <a:avLst/>
            </a:prstGeom>
            <a:noFill/>
          </p:spPr>
          <p:txBody>
            <a:bodyPr wrap="square">
              <a:spAutoFit/>
            </a:bodyPr>
            <a:lstStyle/>
            <a:p>
              <a:r>
                <a:rPr lang="en-US" sz="1200" dirty="0">
                  <a:solidFill>
                    <a:srgbClr val="231F20"/>
                  </a:solidFill>
                  <a:effectLst/>
                  <a:latin typeface="Times"/>
                </a:rPr>
                <a:t>COVID-19</a:t>
              </a:r>
              <a:endParaRPr lang="en-US" sz="1200" dirty="0"/>
            </a:p>
          </p:txBody>
        </p:sp>
        <p:sp>
          <p:nvSpPr>
            <p:cNvPr id="109" name="TextBox 108">
              <a:extLst>
                <a:ext uri="{FF2B5EF4-FFF2-40B4-BE49-F238E27FC236}">
                  <a16:creationId xmlns:a16="http://schemas.microsoft.com/office/drawing/2014/main" id="{D145CF90-86E6-6AA6-CC1C-FC4DEBE29FC1}"/>
                </a:ext>
              </a:extLst>
            </p:cNvPr>
            <p:cNvSpPr txBox="1"/>
            <p:nvPr/>
          </p:nvSpPr>
          <p:spPr>
            <a:xfrm>
              <a:off x="4931746" y="4296799"/>
              <a:ext cx="684114" cy="276999"/>
            </a:xfrm>
            <a:prstGeom prst="rect">
              <a:avLst/>
            </a:prstGeom>
            <a:noFill/>
          </p:spPr>
          <p:txBody>
            <a:bodyPr wrap="square">
              <a:spAutoFit/>
            </a:bodyPr>
            <a:lstStyle/>
            <a:p>
              <a:r>
                <a:rPr lang="en-US" sz="1200" dirty="0">
                  <a:solidFill>
                    <a:srgbClr val="231F20"/>
                  </a:solidFill>
                  <a:effectLst/>
                  <a:latin typeface="Times"/>
                </a:rPr>
                <a:t>Asthma</a:t>
              </a:r>
              <a:endParaRPr lang="en-US" sz="1200" dirty="0"/>
            </a:p>
          </p:txBody>
        </p:sp>
        <p:sp>
          <p:nvSpPr>
            <p:cNvPr id="114" name="TextBox 113">
              <a:extLst>
                <a:ext uri="{FF2B5EF4-FFF2-40B4-BE49-F238E27FC236}">
                  <a16:creationId xmlns:a16="http://schemas.microsoft.com/office/drawing/2014/main" id="{B28B32DE-DF0F-85C6-4076-08491B8E2C67}"/>
                </a:ext>
              </a:extLst>
            </p:cNvPr>
            <p:cNvSpPr txBox="1"/>
            <p:nvPr/>
          </p:nvSpPr>
          <p:spPr>
            <a:xfrm rot="1326635">
              <a:off x="4160556" y="4278833"/>
              <a:ext cx="733884" cy="276999"/>
            </a:xfrm>
            <a:prstGeom prst="rect">
              <a:avLst/>
            </a:prstGeom>
            <a:noFill/>
          </p:spPr>
          <p:txBody>
            <a:bodyPr wrap="square">
              <a:spAutoFit/>
            </a:bodyPr>
            <a:lstStyle/>
            <a:p>
              <a:r>
                <a:rPr lang="en-US" sz="1200" dirty="0">
                  <a:solidFill>
                    <a:srgbClr val="231F20"/>
                  </a:solidFill>
                  <a:effectLst/>
                  <a:latin typeface="Times"/>
                </a:rPr>
                <a:t>Triggers</a:t>
              </a:r>
              <a:endParaRPr lang="en-US" sz="1200" dirty="0"/>
            </a:p>
          </p:txBody>
        </p:sp>
        <p:sp>
          <p:nvSpPr>
            <p:cNvPr id="70" name="TextBox 69">
              <a:extLst>
                <a:ext uri="{FF2B5EF4-FFF2-40B4-BE49-F238E27FC236}">
                  <a16:creationId xmlns:a16="http://schemas.microsoft.com/office/drawing/2014/main" id="{BA537B65-7E4B-AFCD-35F4-C7AF0C111B01}"/>
                </a:ext>
              </a:extLst>
            </p:cNvPr>
            <p:cNvSpPr txBox="1"/>
            <p:nvPr/>
          </p:nvSpPr>
          <p:spPr>
            <a:xfrm>
              <a:off x="4969428" y="3404872"/>
              <a:ext cx="1174997" cy="276999"/>
            </a:xfrm>
            <a:prstGeom prst="rect">
              <a:avLst/>
            </a:prstGeom>
            <a:noFill/>
          </p:spPr>
          <p:txBody>
            <a:bodyPr wrap="square">
              <a:spAutoFit/>
            </a:bodyPr>
            <a:lstStyle/>
            <a:p>
              <a:r>
                <a:rPr lang="en-US" sz="1200" dirty="0">
                  <a:solidFill>
                    <a:srgbClr val="231F20"/>
                  </a:solidFill>
                  <a:effectLst/>
                  <a:latin typeface="Times"/>
                </a:rPr>
                <a:t>Dexamethasone</a:t>
              </a:r>
              <a:endParaRPr lang="en-US" sz="1200" dirty="0"/>
            </a:p>
          </p:txBody>
        </p:sp>
      </p:grpSp>
      <p:grpSp>
        <p:nvGrpSpPr>
          <p:cNvPr id="174" name="Group 173">
            <a:extLst>
              <a:ext uri="{FF2B5EF4-FFF2-40B4-BE49-F238E27FC236}">
                <a16:creationId xmlns:a16="http://schemas.microsoft.com/office/drawing/2014/main" id="{AED80902-E92A-F161-E7E2-D3AA14C56C1D}"/>
              </a:ext>
            </a:extLst>
          </p:cNvPr>
          <p:cNvGrpSpPr/>
          <p:nvPr/>
        </p:nvGrpSpPr>
        <p:grpSpPr>
          <a:xfrm>
            <a:off x="6349274" y="1018546"/>
            <a:ext cx="2796897" cy="2049874"/>
            <a:chOff x="6585599" y="3612825"/>
            <a:chExt cx="2796897" cy="2049874"/>
          </a:xfrm>
        </p:grpSpPr>
        <p:grpSp>
          <p:nvGrpSpPr>
            <p:cNvPr id="136" name="Group 135">
              <a:extLst>
                <a:ext uri="{FF2B5EF4-FFF2-40B4-BE49-F238E27FC236}">
                  <a16:creationId xmlns:a16="http://schemas.microsoft.com/office/drawing/2014/main" id="{5DEA3436-2521-96B7-142A-AE6B6D445857}"/>
                </a:ext>
              </a:extLst>
            </p:cNvPr>
            <p:cNvGrpSpPr/>
            <p:nvPr/>
          </p:nvGrpSpPr>
          <p:grpSpPr>
            <a:xfrm>
              <a:off x="6585599" y="3612825"/>
              <a:ext cx="2796897" cy="2049874"/>
              <a:chOff x="3347528" y="3347228"/>
              <a:chExt cx="2796897" cy="2049874"/>
            </a:xfrm>
          </p:grpSpPr>
          <p:sp>
            <p:nvSpPr>
              <p:cNvPr id="137" name="TextBox 136">
                <a:extLst>
                  <a:ext uri="{FF2B5EF4-FFF2-40B4-BE49-F238E27FC236}">
                    <a16:creationId xmlns:a16="http://schemas.microsoft.com/office/drawing/2014/main" id="{14916ECD-7549-128F-3F9A-E1D667B24DEE}"/>
                  </a:ext>
                </a:extLst>
              </p:cNvPr>
              <p:cNvSpPr txBox="1"/>
              <p:nvPr/>
            </p:nvSpPr>
            <p:spPr>
              <a:xfrm rot="19861573">
                <a:off x="4400715" y="3624096"/>
                <a:ext cx="632382" cy="276999"/>
              </a:xfrm>
              <a:prstGeom prst="rect">
                <a:avLst/>
              </a:prstGeom>
              <a:noFill/>
            </p:spPr>
            <p:txBody>
              <a:bodyPr wrap="square">
                <a:spAutoFit/>
              </a:bodyPr>
              <a:lstStyle/>
              <a:p>
                <a:r>
                  <a:rPr lang="en-US" sz="1200" dirty="0">
                    <a:solidFill>
                      <a:srgbClr val="231F20"/>
                    </a:solidFill>
                    <a:effectLst/>
                    <a:latin typeface="Times"/>
                  </a:rPr>
                  <a:t>Treats</a:t>
                </a:r>
                <a:endParaRPr lang="en-US" sz="1200" dirty="0"/>
              </a:p>
            </p:txBody>
          </p:sp>
          <p:grpSp>
            <p:nvGrpSpPr>
              <p:cNvPr id="138" name="Group 137">
                <a:extLst>
                  <a:ext uri="{FF2B5EF4-FFF2-40B4-BE49-F238E27FC236}">
                    <a16:creationId xmlns:a16="http://schemas.microsoft.com/office/drawing/2014/main" id="{279FE647-C481-FCF4-1F53-BE2C763EF894}"/>
                  </a:ext>
                </a:extLst>
              </p:cNvPr>
              <p:cNvGrpSpPr/>
              <p:nvPr/>
            </p:nvGrpSpPr>
            <p:grpSpPr>
              <a:xfrm>
                <a:off x="3347528" y="3347228"/>
                <a:ext cx="2796897" cy="2049874"/>
                <a:chOff x="5628717" y="2611453"/>
                <a:chExt cx="2796897" cy="2049874"/>
              </a:xfrm>
            </p:grpSpPr>
            <p:sp>
              <p:nvSpPr>
                <p:cNvPr id="143" name="Oval 142">
                  <a:extLst>
                    <a:ext uri="{FF2B5EF4-FFF2-40B4-BE49-F238E27FC236}">
                      <a16:creationId xmlns:a16="http://schemas.microsoft.com/office/drawing/2014/main" id="{54A26A50-B3DE-541E-8B81-93F88231F600}"/>
                    </a:ext>
                  </a:extLst>
                </p:cNvPr>
                <p:cNvSpPr/>
                <p:nvPr/>
              </p:nvSpPr>
              <p:spPr>
                <a:xfrm>
                  <a:off x="5628717" y="3112047"/>
                  <a:ext cx="1003127" cy="354577"/>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44" name="Oval 143">
                  <a:extLst>
                    <a:ext uri="{FF2B5EF4-FFF2-40B4-BE49-F238E27FC236}">
                      <a16:creationId xmlns:a16="http://schemas.microsoft.com/office/drawing/2014/main" id="{A9A8CE80-8F06-0D23-D95D-0B55FEB0924A}"/>
                    </a:ext>
                  </a:extLst>
                </p:cNvPr>
                <p:cNvSpPr/>
                <p:nvPr/>
              </p:nvSpPr>
              <p:spPr>
                <a:xfrm>
                  <a:off x="6028659" y="3879135"/>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4</a:t>
                  </a:r>
                </a:p>
              </p:txBody>
            </p:sp>
            <p:sp>
              <p:nvSpPr>
                <p:cNvPr id="145" name="Oval 144">
                  <a:extLst>
                    <a:ext uri="{FF2B5EF4-FFF2-40B4-BE49-F238E27FC236}">
                      <a16:creationId xmlns:a16="http://schemas.microsoft.com/office/drawing/2014/main" id="{46504B5E-EF4F-6ABC-7DD4-030ED97F4034}"/>
                    </a:ext>
                  </a:extLst>
                </p:cNvPr>
                <p:cNvSpPr/>
                <p:nvPr/>
              </p:nvSpPr>
              <p:spPr>
                <a:xfrm>
                  <a:off x="7101592" y="3566962"/>
                  <a:ext cx="916178"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46" name="Oval 145">
                  <a:extLst>
                    <a:ext uri="{FF2B5EF4-FFF2-40B4-BE49-F238E27FC236}">
                      <a16:creationId xmlns:a16="http://schemas.microsoft.com/office/drawing/2014/main" id="{35A2207F-ED34-A3AF-1708-171D45333682}"/>
                    </a:ext>
                  </a:extLst>
                </p:cNvPr>
                <p:cNvSpPr/>
                <p:nvPr/>
              </p:nvSpPr>
              <p:spPr>
                <a:xfrm>
                  <a:off x="6844303" y="417178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5</a:t>
                  </a:r>
                </a:p>
              </p:txBody>
            </p:sp>
            <p:sp>
              <p:nvSpPr>
                <p:cNvPr id="147" name="Oval 146">
                  <a:extLst>
                    <a:ext uri="{FF2B5EF4-FFF2-40B4-BE49-F238E27FC236}">
                      <a16:creationId xmlns:a16="http://schemas.microsoft.com/office/drawing/2014/main" id="{D320DF2D-271A-6137-5B4E-8A502D9A11F7}"/>
                    </a:ext>
                  </a:extLst>
                </p:cNvPr>
                <p:cNvSpPr/>
                <p:nvPr/>
              </p:nvSpPr>
              <p:spPr>
                <a:xfrm>
                  <a:off x="7216460" y="2611453"/>
                  <a:ext cx="1209154" cy="397781"/>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48" name="Oval 147">
                  <a:extLst>
                    <a:ext uri="{FF2B5EF4-FFF2-40B4-BE49-F238E27FC236}">
                      <a16:creationId xmlns:a16="http://schemas.microsoft.com/office/drawing/2014/main" id="{14534C85-8D6F-8CD0-89E6-FD022C5519F8}"/>
                    </a:ext>
                  </a:extLst>
                </p:cNvPr>
                <p:cNvSpPr/>
                <p:nvPr/>
              </p:nvSpPr>
              <p:spPr>
                <a:xfrm>
                  <a:off x="6219716" y="436863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6</a:t>
                  </a:r>
                </a:p>
              </p:txBody>
            </p:sp>
            <p:cxnSp>
              <p:nvCxnSpPr>
                <p:cNvPr id="149" name="Straight Connector 148">
                  <a:extLst>
                    <a:ext uri="{FF2B5EF4-FFF2-40B4-BE49-F238E27FC236}">
                      <a16:creationId xmlns:a16="http://schemas.microsoft.com/office/drawing/2014/main" id="{21C5D058-2C85-445E-7536-FC7506CAAC01}"/>
                    </a:ext>
                  </a:extLst>
                </p:cNvPr>
                <p:cNvCxnSpPr>
                  <a:cxnSpLocks/>
                  <a:stCxn id="143" idx="4"/>
                  <a:endCxn id="144" idx="0"/>
                </p:cNvCxnSpPr>
                <p:nvPr/>
              </p:nvCxnSpPr>
              <p:spPr>
                <a:xfrm>
                  <a:off x="6130281" y="3466624"/>
                  <a:ext cx="39384" cy="412511"/>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C4A396E-E56D-CEA0-E396-9BC3D40ACA96}"/>
                    </a:ext>
                  </a:extLst>
                </p:cNvPr>
                <p:cNvCxnSpPr>
                  <a:cxnSpLocks/>
                  <a:stCxn id="147" idx="2"/>
                  <a:endCxn id="143" idx="7"/>
                </p:cNvCxnSpPr>
                <p:nvPr/>
              </p:nvCxnSpPr>
              <p:spPr>
                <a:xfrm flipH="1">
                  <a:off x="6484939" y="2810344"/>
                  <a:ext cx="731521" cy="353630"/>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F43C3D6-7340-A7DF-2500-B6BA99B29727}"/>
                    </a:ext>
                  </a:extLst>
                </p:cNvPr>
                <p:cNvCxnSpPr>
                  <a:cxnSpLocks/>
                  <a:stCxn id="143" idx="5"/>
                  <a:endCxn id="145" idx="2"/>
                </p:cNvCxnSpPr>
                <p:nvPr/>
              </p:nvCxnSpPr>
              <p:spPr>
                <a:xfrm>
                  <a:off x="6484939" y="3414697"/>
                  <a:ext cx="616653" cy="298612"/>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17973B93-1FDE-B090-6100-F2CE892027F6}"/>
                    </a:ext>
                  </a:extLst>
                </p:cNvPr>
                <p:cNvCxnSpPr>
                  <a:cxnSpLocks/>
                  <a:stCxn id="145" idx="4"/>
                  <a:endCxn id="146" idx="7"/>
                </p:cNvCxnSpPr>
                <p:nvPr/>
              </p:nvCxnSpPr>
              <p:spPr>
                <a:xfrm flipH="1">
                  <a:off x="7085014" y="3859655"/>
                  <a:ext cx="474667" cy="354993"/>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93F4FDC9-7194-5344-947E-01E9FA043A6D}"/>
                    </a:ext>
                  </a:extLst>
                </p:cNvPr>
                <p:cNvCxnSpPr>
                  <a:cxnSpLocks/>
                  <a:stCxn id="146" idx="3"/>
                  <a:endCxn id="148" idx="6"/>
                </p:cNvCxnSpPr>
                <p:nvPr/>
              </p:nvCxnSpPr>
              <p:spPr>
                <a:xfrm flipH="1">
                  <a:off x="6501727" y="4421613"/>
                  <a:ext cx="383876" cy="93368"/>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39" name="TextBox 138">
                <a:extLst>
                  <a:ext uri="{FF2B5EF4-FFF2-40B4-BE49-F238E27FC236}">
                    <a16:creationId xmlns:a16="http://schemas.microsoft.com/office/drawing/2014/main" id="{F5AA150D-303B-5CFD-2401-8602321D4583}"/>
                  </a:ext>
                </a:extLst>
              </p:cNvPr>
              <p:cNvSpPr txBox="1"/>
              <p:nvPr/>
            </p:nvSpPr>
            <p:spPr>
              <a:xfrm>
                <a:off x="3427953" y="3888252"/>
                <a:ext cx="922702" cy="276999"/>
              </a:xfrm>
              <a:prstGeom prst="rect">
                <a:avLst/>
              </a:prstGeom>
              <a:noFill/>
            </p:spPr>
            <p:txBody>
              <a:bodyPr wrap="square">
                <a:spAutoFit/>
              </a:bodyPr>
              <a:lstStyle/>
              <a:p>
                <a:r>
                  <a:rPr lang="en-US" sz="1200" dirty="0">
                    <a:solidFill>
                      <a:srgbClr val="231F20"/>
                    </a:solidFill>
                    <a:effectLst/>
                    <a:latin typeface="Times"/>
                  </a:rPr>
                  <a:t>COVID-19</a:t>
                </a:r>
                <a:endParaRPr lang="en-US" sz="1200" dirty="0"/>
              </a:p>
            </p:txBody>
          </p:sp>
          <p:sp>
            <p:nvSpPr>
              <p:cNvPr id="140" name="TextBox 139">
                <a:extLst>
                  <a:ext uri="{FF2B5EF4-FFF2-40B4-BE49-F238E27FC236}">
                    <a16:creationId xmlns:a16="http://schemas.microsoft.com/office/drawing/2014/main" id="{4B36B95C-CC2E-2121-9620-17FB19145FF1}"/>
                  </a:ext>
                </a:extLst>
              </p:cNvPr>
              <p:cNvSpPr txBox="1"/>
              <p:nvPr/>
            </p:nvSpPr>
            <p:spPr>
              <a:xfrm>
                <a:off x="4931746" y="4296799"/>
                <a:ext cx="684114" cy="276999"/>
              </a:xfrm>
              <a:prstGeom prst="rect">
                <a:avLst/>
              </a:prstGeom>
              <a:noFill/>
            </p:spPr>
            <p:txBody>
              <a:bodyPr wrap="square">
                <a:spAutoFit/>
              </a:bodyPr>
              <a:lstStyle/>
              <a:p>
                <a:r>
                  <a:rPr lang="en-US" sz="1200" dirty="0">
                    <a:solidFill>
                      <a:srgbClr val="231F20"/>
                    </a:solidFill>
                    <a:effectLst/>
                    <a:latin typeface="Times"/>
                  </a:rPr>
                  <a:t>Asthma</a:t>
                </a:r>
                <a:endParaRPr lang="en-US" sz="1200" dirty="0"/>
              </a:p>
            </p:txBody>
          </p:sp>
          <p:sp>
            <p:nvSpPr>
              <p:cNvPr id="141" name="TextBox 140">
                <a:extLst>
                  <a:ext uri="{FF2B5EF4-FFF2-40B4-BE49-F238E27FC236}">
                    <a16:creationId xmlns:a16="http://schemas.microsoft.com/office/drawing/2014/main" id="{4530BC50-D12E-37E9-4A5D-108AC2058D86}"/>
                  </a:ext>
                </a:extLst>
              </p:cNvPr>
              <p:cNvSpPr txBox="1"/>
              <p:nvPr/>
            </p:nvSpPr>
            <p:spPr>
              <a:xfrm rot="1326635">
                <a:off x="4160556" y="4278833"/>
                <a:ext cx="733884" cy="276999"/>
              </a:xfrm>
              <a:prstGeom prst="rect">
                <a:avLst/>
              </a:prstGeom>
              <a:noFill/>
            </p:spPr>
            <p:txBody>
              <a:bodyPr wrap="square">
                <a:spAutoFit/>
              </a:bodyPr>
              <a:lstStyle/>
              <a:p>
                <a:r>
                  <a:rPr lang="en-US" sz="1200" dirty="0">
                    <a:solidFill>
                      <a:srgbClr val="231F20"/>
                    </a:solidFill>
                    <a:effectLst/>
                    <a:latin typeface="Times"/>
                  </a:rPr>
                  <a:t>Triggers</a:t>
                </a:r>
                <a:endParaRPr lang="en-US" sz="1200" dirty="0"/>
              </a:p>
            </p:txBody>
          </p:sp>
          <p:sp>
            <p:nvSpPr>
              <p:cNvPr id="142" name="TextBox 141">
                <a:extLst>
                  <a:ext uri="{FF2B5EF4-FFF2-40B4-BE49-F238E27FC236}">
                    <a16:creationId xmlns:a16="http://schemas.microsoft.com/office/drawing/2014/main" id="{1E35C65A-2CD2-E562-F95B-30FD4D527E04}"/>
                  </a:ext>
                </a:extLst>
              </p:cNvPr>
              <p:cNvSpPr txBox="1"/>
              <p:nvPr/>
            </p:nvSpPr>
            <p:spPr>
              <a:xfrm>
                <a:off x="4969428" y="3404872"/>
                <a:ext cx="1174997" cy="276999"/>
              </a:xfrm>
              <a:prstGeom prst="rect">
                <a:avLst/>
              </a:prstGeom>
              <a:noFill/>
            </p:spPr>
            <p:txBody>
              <a:bodyPr wrap="square">
                <a:spAutoFit/>
              </a:bodyPr>
              <a:lstStyle/>
              <a:p>
                <a:r>
                  <a:rPr lang="en-US" sz="1200" dirty="0">
                    <a:solidFill>
                      <a:srgbClr val="231F20"/>
                    </a:solidFill>
                    <a:effectLst/>
                    <a:latin typeface="Times"/>
                  </a:rPr>
                  <a:t>Dexamethasone</a:t>
                </a:r>
                <a:endParaRPr lang="en-US" sz="1200" dirty="0"/>
              </a:p>
            </p:txBody>
          </p:sp>
        </p:grpSp>
        <p:cxnSp>
          <p:nvCxnSpPr>
            <p:cNvPr id="156" name="Curved Connector 155">
              <a:extLst>
                <a:ext uri="{FF2B5EF4-FFF2-40B4-BE49-F238E27FC236}">
                  <a16:creationId xmlns:a16="http://schemas.microsoft.com/office/drawing/2014/main" id="{AC130E9A-3375-6FF1-9211-789738BBE031}"/>
                </a:ext>
              </a:extLst>
            </p:cNvPr>
            <p:cNvCxnSpPr>
              <a:endCxn id="140" idx="0"/>
            </p:cNvCxnSpPr>
            <p:nvPr/>
          </p:nvCxnSpPr>
          <p:spPr>
            <a:xfrm rot="5400000">
              <a:off x="8370036" y="4160010"/>
              <a:ext cx="544224" cy="260548"/>
            </a:xfrm>
            <a:prstGeom prst="curvedConnector3">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7" name="Curved Connector 156">
              <a:extLst>
                <a:ext uri="{FF2B5EF4-FFF2-40B4-BE49-F238E27FC236}">
                  <a16:creationId xmlns:a16="http://schemas.microsoft.com/office/drawing/2014/main" id="{69C5431D-2E61-B287-1BBD-5A933F11A932}"/>
                </a:ext>
              </a:extLst>
            </p:cNvPr>
            <p:cNvCxnSpPr>
              <a:cxnSpLocks/>
              <a:stCxn id="147" idx="5"/>
              <a:endCxn id="148" idx="5"/>
            </p:cNvCxnSpPr>
            <p:nvPr/>
          </p:nvCxnSpPr>
          <p:spPr>
            <a:xfrm rot="5400000">
              <a:off x="7477623" y="3892038"/>
              <a:ext cx="1667483" cy="1788110"/>
            </a:xfrm>
            <a:prstGeom prst="curvedConnector3">
              <a:avLst>
                <a:gd name="adj1" fmla="val 102302"/>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7" name="Curved Connector 166">
              <a:extLst>
                <a:ext uri="{FF2B5EF4-FFF2-40B4-BE49-F238E27FC236}">
                  <a16:creationId xmlns:a16="http://schemas.microsoft.com/office/drawing/2014/main" id="{369C96F5-99CD-87FA-9253-59A83EB59A5F}"/>
                </a:ext>
              </a:extLst>
            </p:cNvPr>
            <p:cNvCxnSpPr>
              <a:cxnSpLocks/>
              <a:stCxn id="148" idx="1"/>
              <a:endCxn id="144" idx="4"/>
            </p:cNvCxnSpPr>
            <p:nvPr/>
          </p:nvCxnSpPr>
          <p:spPr>
            <a:xfrm rot="16200000" flipV="1">
              <a:off x="7052388" y="5247359"/>
              <a:ext cx="239670" cy="91351"/>
            </a:xfrm>
            <a:prstGeom prst="curvedConnector3">
              <a:avLst>
                <a:gd name="adj1" fmla="val 50000"/>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75" name="Group 174">
            <a:extLst>
              <a:ext uri="{FF2B5EF4-FFF2-40B4-BE49-F238E27FC236}">
                <a16:creationId xmlns:a16="http://schemas.microsoft.com/office/drawing/2014/main" id="{957DAD6B-0FE6-319C-E69B-E374EFED7961}"/>
              </a:ext>
            </a:extLst>
          </p:cNvPr>
          <p:cNvGrpSpPr/>
          <p:nvPr/>
        </p:nvGrpSpPr>
        <p:grpSpPr>
          <a:xfrm>
            <a:off x="9366109" y="1018546"/>
            <a:ext cx="2796897" cy="2049874"/>
            <a:chOff x="6585599" y="3612825"/>
            <a:chExt cx="2796897" cy="2049874"/>
          </a:xfrm>
        </p:grpSpPr>
        <p:grpSp>
          <p:nvGrpSpPr>
            <p:cNvPr id="176" name="Group 175">
              <a:extLst>
                <a:ext uri="{FF2B5EF4-FFF2-40B4-BE49-F238E27FC236}">
                  <a16:creationId xmlns:a16="http://schemas.microsoft.com/office/drawing/2014/main" id="{A6DC47A9-B508-8633-A237-EB5917981019}"/>
                </a:ext>
              </a:extLst>
            </p:cNvPr>
            <p:cNvGrpSpPr/>
            <p:nvPr/>
          </p:nvGrpSpPr>
          <p:grpSpPr>
            <a:xfrm>
              <a:off x="6585599" y="3612825"/>
              <a:ext cx="2796897" cy="2049874"/>
              <a:chOff x="3347528" y="3347228"/>
              <a:chExt cx="2796897" cy="2049874"/>
            </a:xfrm>
          </p:grpSpPr>
          <p:sp>
            <p:nvSpPr>
              <p:cNvPr id="180" name="TextBox 179">
                <a:extLst>
                  <a:ext uri="{FF2B5EF4-FFF2-40B4-BE49-F238E27FC236}">
                    <a16:creationId xmlns:a16="http://schemas.microsoft.com/office/drawing/2014/main" id="{0B6764A1-795D-6BBE-6CB0-179BF15441C8}"/>
                  </a:ext>
                </a:extLst>
              </p:cNvPr>
              <p:cNvSpPr txBox="1"/>
              <p:nvPr/>
            </p:nvSpPr>
            <p:spPr>
              <a:xfrm rot="19861573">
                <a:off x="4400715" y="3624096"/>
                <a:ext cx="632382" cy="276999"/>
              </a:xfrm>
              <a:prstGeom prst="rect">
                <a:avLst/>
              </a:prstGeom>
              <a:noFill/>
            </p:spPr>
            <p:txBody>
              <a:bodyPr wrap="square">
                <a:spAutoFit/>
              </a:bodyPr>
              <a:lstStyle/>
              <a:p>
                <a:r>
                  <a:rPr lang="en-US" sz="1200" dirty="0">
                    <a:solidFill>
                      <a:srgbClr val="231F20"/>
                    </a:solidFill>
                    <a:effectLst/>
                    <a:latin typeface="Times"/>
                  </a:rPr>
                  <a:t>Treats</a:t>
                </a:r>
                <a:endParaRPr lang="en-US" sz="1200" dirty="0"/>
              </a:p>
            </p:txBody>
          </p:sp>
          <p:grpSp>
            <p:nvGrpSpPr>
              <p:cNvPr id="181" name="Group 180">
                <a:extLst>
                  <a:ext uri="{FF2B5EF4-FFF2-40B4-BE49-F238E27FC236}">
                    <a16:creationId xmlns:a16="http://schemas.microsoft.com/office/drawing/2014/main" id="{53714AEA-C353-9A2D-C971-10F5E40885FB}"/>
                  </a:ext>
                </a:extLst>
              </p:cNvPr>
              <p:cNvGrpSpPr/>
              <p:nvPr/>
            </p:nvGrpSpPr>
            <p:grpSpPr>
              <a:xfrm>
                <a:off x="3347528" y="3347228"/>
                <a:ext cx="2796897" cy="2049874"/>
                <a:chOff x="5628717" y="2611453"/>
                <a:chExt cx="2796897" cy="2049874"/>
              </a:xfrm>
            </p:grpSpPr>
            <p:sp>
              <p:nvSpPr>
                <p:cNvPr id="186" name="Oval 185">
                  <a:extLst>
                    <a:ext uri="{FF2B5EF4-FFF2-40B4-BE49-F238E27FC236}">
                      <a16:creationId xmlns:a16="http://schemas.microsoft.com/office/drawing/2014/main" id="{D1EAAF78-97B0-13BD-CFDF-6C639C651C1C}"/>
                    </a:ext>
                  </a:extLst>
                </p:cNvPr>
                <p:cNvSpPr/>
                <p:nvPr/>
              </p:nvSpPr>
              <p:spPr>
                <a:xfrm>
                  <a:off x="5628717" y="3112047"/>
                  <a:ext cx="1003127" cy="354577"/>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87" name="Oval 186">
                  <a:extLst>
                    <a:ext uri="{FF2B5EF4-FFF2-40B4-BE49-F238E27FC236}">
                      <a16:creationId xmlns:a16="http://schemas.microsoft.com/office/drawing/2014/main" id="{B18EDED1-F871-72B3-9AF9-77C920698247}"/>
                    </a:ext>
                  </a:extLst>
                </p:cNvPr>
                <p:cNvSpPr/>
                <p:nvPr/>
              </p:nvSpPr>
              <p:spPr>
                <a:xfrm>
                  <a:off x="6028659" y="3879135"/>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4</a:t>
                  </a:r>
                </a:p>
              </p:txBody>
            </p:sp>
            <p:sp>
              <p:nvSpPr>
                <p:cNvPr id="188" name="Oval 187">
                  <a:extLst>
                    <a:ext uri="{FF2B5EF4-FFF2-40B4-BE49-F238E27FC236}">
                      <a16:creationId xmlns:a16="http://schemas.microsoft.com/office/drawing/2014/main" id="{80434647-EB0E-5A28-B86C-5385764E2693}"/>
                    </a:ext>
                  </a:extLst>
                </p:cNvPr>
                <p:cNvSpPr/>
                <p:nvPr/>
              </p:nvSpPr>
              <p:spPr>
                <a:xfrm>
                  <a:off x="7101592" y="3566962"/>
                  <a:ext cx="916178"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89" name="Oval 188">
                  <a:extLst>
                    <a:ext uri="{FF2B5EF4-FFF2-40B4-BE49-F238E27FC236}">
                      <a16:creationId xmlns:a16="http://schemas.microsoft.com/office/drawing/2014/main" id="{8A7300DB-EAE2-5504-2345-A3D2777DC4B6}"/>
                    </a:ext>
                  </a:extLst>
                </p:cNvPr>
                <p:cNvSpPr/>
                <p:nvPr/>
              </p:nvSpPr>
              <p:spPr>
                <a:xfrm>
                  <a:off x="6844303" y="417178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5</a:t>
                  </a:r>
                </a:p>
              </p:txBody>
            </p:sp>
            <p:sp>
              <p:nvSpPr>
                <p:cNvPr id="190" name="Oval 189">
                  <a:extLst>
                    <a:ext uri="{FF2B5EF4-FFF2-40B4-BE49-F238E27FC236}">
                      <a16:creationId xmlns:a16="http://schemas.microsoft.com/office/drawing/2014/main" id="{88081656-0FB8-7E65-570F-3047625C574E}"/>
                    </a:ext>
                  </a:extLst>
                </p:cNvPr>
                <p:cNvSpPr/>
                <p:nvPr/>
              </p:nvSpPr>
              <p:spPr>
                <a:xfrm>
                  <a:off x="7216460" y="2611453"/>
                  <a:ext cx="1209154" cy="397781"/>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endParaRPr lang="en-US" sz="1400" dirty="0">
                    <a:solidFill>
                      <a:schemeClr val="tx1"/>
                    </a:solidFill>
                  </a:endParaRPr>
                </a:p>
              </p:txBody>
            </p:sp>
            <p:sp>
              <p:nvSpPr>
                <p:cNvPr id="191" name="Oval 190">
                  <a:extLst>
                    <a:ext uri="{FF2B5EF4-FFF2-40B4-BE49-F238E27FC236}">
                      <a16:creationId xmlns:a16="http://schemas.microsoft.com/office/drawing/2014/main" id="{D7815BF3-4080-A20E-B2A6-AD65CF19C534}"/>
                    </a:ext>
                  </a:extLst>
                </p:cNvPr>
                <p:cNvSpPr/>
                <p:nvPr/>
              </p:nvSpPr>
              <p:spPr>
                <a:xfrm>
                  <a:off x="6219716" y="4368634"/>
                  <a:ext cx="282011" cy="292693"/>
                </a:xfrm>
                <a:prstGeom prst="ellipse">
                  <a:avLst/>
                </a:prstGeom>
                <a:solidFill>
                  <a:schemeClr val="bg1"/>
                </a:solidFill>
                <a:ln w="9525">
                  <a:solidFill>
                    <a:schemeClr val="accent1">
                      <a:lumMod val="50000"/>
                    </a:schemeClr>
                  </a:solidFill>
                  <a:miter lim="800000"/>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p>
                  <a:pPr algn="ctr">
                    <a:lnSpc>
                      <a:spcPct val="90000"/>
                    </a:lnSpc>
                  </a:pPr>
                  <a:r>
                    <a:rPr lang="en-US" sz="1400">
                      <a:solidFill>
                        <a:schemeClr val="tx1"/>
                      </a:solidFill>
                    </a:rPr>
                    <a:t>6</a:t>
                  </a:r>
                </a:p>
              </p:txBody>
            </p:sp>
            <p:cxnSp>
              <p:nvCxnSpPr>
                <p:cNvPr id="192" name="Straight Connector 191">
                  <a:extLst>
                    <a:ext uri="{FF2B5EF4-FFF2-40B4-BE49-F238E27FC236}">
                      <a16:creationId xmlns:a16="http://schemas.microsoft.com/office/drawing/2014/main" id="{60157DAB-3A1A-6238-7CA6-089D7590C208}"/>
                    </a:ext>
                  </a:extLst>
                </p:cNvPr>
                <p:cNvCxnSpPr>
                  <a:cxnSpLocks/>
                  <a:stCxn id="186" idx="4"/>
                  <a:endCxn id="187" idx="0"/>
                </p:cNvCxnSpPr>
                <p:nvPr/>
              </p:nvCxnSpPr>
              <p:spPr>
                <a:xfrm>
                  <a:off x="6130281" y="3466624"/>
                  <a:ext cx="39384" cy="412511"/>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65F4F1B1-BB4B-A3A5-E02D-09816D5A4216}"/>
                    </a:ext>
                  </a:extLst>
                </p:cNvPr>
                <p:cNvCxnSpPr>
                  <a:cxnSpLocks/>
                  <a:stCxn id="190" idx="2"/>
                  <a:endCxn id="186" idx="7"/>
                </p:cNvCxnSpPr>
                <p:nvPr/>
              </p:nvCxnSpPr>
              <p:spPr>
                <a:xfrm flipH="1">
                  <a:off x="6484939" y="2810344"/>
                  <a:ext cx="731521" cy="353630"/>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50912F2-5E07-E8B5-DFBE-9606D7711727}"/>
                    </a:ext>
                  </a:extLst>
                </p:cNvPr>
                <p:cNvCxnSpPr>
                  <a:cxnSpLocks/>
                  <a:stCxn id="186" idx="5"/>
                  <a:endCxn id="188" idx="2"/>
                </p:cNvCxnSpPr>
                <p:nvPr/>
              </p:nvCxnSpPr>
              <p:spPr>
                <a:xfrm>
                  <a:off x="6484939" y="3414697"/>
                  <a:ext cx="616653" cy="298612"/>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A674CF3-D3C3-2563-199A-6777209AF2BC}"/>
                    </a:ext>
                  </a:extLst>
                </p:cNvPr>
                <p:cNvCxnSpPr>
                  <a:cxnSpLocks/>
                  <a:stCxn id="188" idx="4"/>
                  <a:endCxn id="189" idx="7"/>
                </p:cNvCxnSpPr>
                <p:nvPr/>
              </p:nvCxnSpPr>
              <p:spPr>
                <a:xfrm flipH="1">
                  <a:off x="7085014" y="3859655"/>
                  <a:ext cx="474667" cy="354993"/>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59EFA5A9-C831-42CB-F07D-2D40E6794DA8}"/>
                    </a:ext>
                  </a:extLst>
                </p:cNvPr>
                <p:cNvCxnSpPr>
                  <a:cxnSpLocks/>
                  <a:stCxn id="189" idx="3"/>
                  <a:endCxn id="191" idx="6"/>
                </p:cNvCxnSpPr>
                <p:nvPr/>
              </p:nvCxnSpPr>
              <p:spPr>
                <a:xfrm flipH="1">
                  <a:off x="6501727" y="4421613"/>
                  <a:ext cx="383876" cy="93368"/>
                </a:xfrm>
                <a:prstGeom prst="line">
                  <a:avLst/>
                </a:prstGeom>
                <a:ln w="9525">
                  <a:solidFill>
                    <a:schemeClr val="bg1">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82" name="TextBox 181">
                <a:extLst>
                  <a:ext uri="{FF2B5EF4-FFF2-40B4-BE49-F238E27FC236}">
                    <a16:creationId xmlns:a16="http://schemas.microsoft.com/office/drawing/2014/main" id="{3AD6D8D8-8595-8E04-ACA7-F1206BBF442C}"/>
                  </a:ext>
                </a:extLst>
              </p:cNvPr>
              <p:cNvSpPr txBox="1"/>
              <p:nvPr/>
            </p:nvSpPr>
            <p:spPr>
              <a:xfrm>
                <a:off x="3427953" y="3888252"/>
                <a:ext cx="922702" cy="276999"/>
              </a:xfrm>
              <a:prstGeom prst="rect">
                <a:avLst/>
              </a:prstGeom>
              <a:noFill/>
            </p:spPr>
            <p:txBody>
              <a:bodyPr wrap="square">
                <a:spAutoFit/>
              </a:bodyPr>
              <a:lstStyle/>
              <a:p>
                <a:r>
                  <a:rPr lang="en-US" sz="1200" dirty="0">
                    <a:solidFill>
                      <a:srgbClr val="231F20"/>
                    </a:solidFill>
                    <a:effectLst/>
                    <a:latin typeface="Times"/>
                  </a:rPr>
                  <a:t>COVID-19</a:t>
                </a:r>
                <a:endParaRPr lang="en-US" sz="1200" dirty="0"/>
              </a:p>
            </p:txBody>
          </p:sp>
          <p:sp>
            <p:nvSpPr>
              <p:cNvPr id="183" name="TextBox 182">
                <a:extLst>
                  <a:ext uri="{FF2B5EF4-FFF2-40B4-BE49-F238E27FC236}">
                    <a16:creationId xmlns:a16="http://schemas.microsoft.com/office/drawing/2014/main" id="{FD9083B2-7D1C-26C6-2A01-ECE35D536F50}"/>
                  </a:ext>
                </a:extLst>
              </p:cNvPr>
              <p:cNvSpPr txBox="1"/>
              <p:nvPr/>
            </p:nvSpPr>
            <p:spPr>
              <a:xfrm>
                <a:off x="4931746" y="4296799"/>
                <a:ext cx="684114" cy="276999"/>
              </a:xfrm>
              <a:prstGeom prst="rect">
                <a:avLst/>
              </a:prstGeom>
              <a:noFill/>
            </p:spPr>
            <p:txBody>
              <a:bodyPr wrap="square">
                <a:spAutoFit/>
              </a:bodyPr>
              <a:lstStyle/>
              <a:p>
                <a:r>
                  <a:rPr lang="en-US" sz="1200" dirty="0">
                    <a:solidFill>
                      <a:srgbClr val="231F20"/>
                    </a:solidFill>
                    <a:effectLst/>
                    <a:latin typeface="Times"/>
                  </a:rPr>
                  <a:t>Asthma</a:t>
                </a:r>
                <a:endParaRPr lang="en-US" sz="1200" dirty="0"/>
              </a:p>
            </p:txBody>
          </p:sp>
          <p:sp>
            <p:nvSpPr>
              <p:cNvPr id="184" name="TextBox 183">
                <a:extLst>
                  <a:ext uri="{FF2B5EF4-FFF2-40B4-BE49-F238E27FC236}">
                    <a16:creationId xmlns:a16="http://schemas.microsoft.com/office/drawing/2014/main" id="{79E6485C-A356-2BB6-A1B8-EA623C5D7D79}"/>
                  </a:ext>
                </a:extLst>
              </p:cNvPr>
              <p:cNvSpPr txBox="1"/>
              <p:nvPr/>
            </p:nvSpPr>
            <p:spPr>
              <a:xfrm rot="1326635">
                <a:off x="4160556" y="4278833"/>
                <a:ext cx="733884" cy="276999"/>
              </a:xfrm>
              <a:prstGeom prst="rect">
                <a:avLst/>
              </a:prstGeom>
              <a:noFill/>
            </p:spPr>
            <p:txBody>
              <a:bodyPr wrap="square">
                <a:spAutoFit/>
              </a:bodyPr>
              <a:lstStyle/>
              <a:p>
                <a:r>
                  <a:rPr lang="en-US" sz="1200" dirty="0">
                    <a:solidFill>
                      <a:srgbClr val="231F20"/>
                    </a:solidFill>
                    <a:effectLst/>
                    <a:latin typeface="Times"/>
                  </a:rPr>
                  <a:t>Triggers</a:t>
                </a:r>
                <a:endParaRPr lang="en-US" sz="1200" dirty="0"/>
              </a:p>
            </p:txBody>
          </p:sp>
          <p:sp>
            <p:nvSpPr>
              <p:cNvPr id="185" name="TextBox 184">
                <a:extLst>
                  <a:ext uri="{FF2B5EF4-FFF2-40B4-BE49-F238E27FC236}">
                    <a16:creationId xmlns:a16="http://schemas.microsoft.com/office/drawing/2014/main" id="{EAD3A7E7-3069-829B-D993-D3E9A316F56A}"/>
                  </a:ext>
                </a:extLst>
              </p:cNvPr>
              <p:cNvSpPr txBox="1"/>
              <p:nvPr/>
            </p:nvSpPr>
            <p:spPr>
              <a:xfrm>
                <a:off x="4969428" y="3404872"/>
                <a:ext cx="1174997" cy="276999"/>
              </a:xfrm>
              <a:prstGeom prst="rect">
                <a:avLst/>
              </a:prstGeom>
              <a:noFill/>
            </p:spPr>
            <p:txBody>
              <a:bodyPr wrap="square">
                <a:spAutoFit/>
              </a:bodyPr>
              <a:lstStyle/>
              <a:p>
                <a:r>
                  <a:rPr lang="en-US" sz="1200" dirty="0">
                    <a:solidFill>
                      <a:srgbClr val="231F20"/>
                    </a:solidFill>
                    <a:effectLst/>
                    <a:latin typeface="Times"/>
                  </a:rPr>
                  <a:t>Dexamethasone</a:t>
                </a:r>
                <a:endParaRPr lang="en-US" sz="1200" dirty="0"/>
              </a:p>
            </p:txBody>
          </p:sp>
        </p:grpSp>
        <p:cxnSp>
          <p:nvCxnSpPr>
            <p:cNvPr id="177" name="Curved Connector 176">
              <a:extLst>
                <a:ext uri="{FF2B5EF4-FFF2-40B4-BE49-F238E27FC236}">
                  <a16:creationId xmlns:a16="http://schemas.microsoft.com/office/drawing/2014/main" id="{264AF0D6-82F6-EAC9-4260-99EC35E73343}"/>
                </a:ext>
              </a:extLst>
            </p:cNvPr>
            <p:cNvCxnSpPr>
              <a:endCxn id="183" idx="0"/>
            </p:cNvCxnSpPr>
            <p:nvPr/>
          </p:nvCxnSpPr>
          <p:spPr>
            <a:xfrm rot="5400000">
              <a:off x="8370036" y="4160010"/>
              <a:ext cx="544224" cy="260548"/>
            </a:xfrm>
            <a:prstGeom prst="curvedConnector3">
              <a:avLst/>
            </a:prstGeom>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8" name="Curved Connector 177">
              <a:extLst>
                <a:ext uri="{FF2B5EF4-FFF2-40B4-BE49-F238E27FC236}">
                  <a16:creationId xmlns:a16="http://schemas.microsoft.com/office/drawing/2014/main" id="{E46FDA42-B827-8C05-423F-33FD6DF9D7A6}"/>
                </a:ext>
              </a:extLst>
            </p:cNvPr>
            <p:cNvCxnSpPr>
              <a:cxnSpLocks/>
              <a:stCxn id="190" idx="5"/>
              <a:endCxn id="191" idx="5"/>
            </p:cNvCxnSpPr>
            <p:nvPr/>
          </p:nvCxnSpPr>
          <p:spPr>
            <a:xfrm rot="5400000">
              <a:off x="7477623" y="3892038"/>
              <a:ext cx="1667483" cy="1788110"/>
            </a:xfrm>
            <a:prstGeom prst="curvedConnector3">
              <a:avLst>
                <a:gd name="adj1" fmla="val 102302"/>
              </a:avLst>
            </a:prstGeom>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9" name="Curved Connector 178">
              <a:extLst>
                <a:ext uri="{FF2B5EF4-FFF2-40B4-BE49-F238E27FC236}">
                  <a16:creationId xmlns:a16="http://schemas.microsoft.com/office/drawing/2014/main" id="{2E615328-28FD-76C1-B64D-8932041B9426}"/>
                </a:ext>
              </a:extLst>
            </p:cNvPr>
            <p:cNvCxnSpPr>
              <a:cxnSpLocks/>
              <a:stCxn id="191" idx="1"/>
              <a:endCxn id="187" idx="4"/>
            </p:cNvCxnSpPr>
            <p:nvPr/>
          </p:nvCxnSpPr>
          <p:spPr>
            <a:xfrm rot="16200000" flipV="1">
              <a:off x="7052388" y="5247359"/>
              <a:ext cx="239670" cy="91351"/>
            </a:xfrm>
            <a:prstGeom prst="curvedConnector3">
              <a:avLst>
                <a:gd name="adj1" fmla="val 50000"/>
              </a:avLst>
            </a:prstGeom>
            <a:ln w="1905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30404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nodeType="with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fade">
                                      <p:cBhvr>
                                        <p:cTn id="21" dur="500"/>
                                        <p:tgtEl>
                                          <p:spTgt spid="97"/>
                                        </p:tgtEl>
                                      </p:cBhvr>
                                    </p:animEffect>
                                  </p:childTnLst>
                                </p:cTn>
                              </p:par>
                              <p:par>
                                <p:cTn id="22" presetID="10" presetClass="entr" presetSubtype="0" fill="hold" nodeType="withEffect">
                                  <p:stCondLst>
                                    <p:cond delay="0"/>
                                  </p:stCondLst>
                                  <p:childTnLst>
                                    <p:set>
                                      <p:cBhvr>
                                        <p:cTn id="23" dur="1" fill="hold">
                                          <p:stCondLst>
                                            <p:cond delay="0"/>
                                          </p:stCondLst>
                                        </p:cTn>
                                        <p:tgtEl>
                                          <p:spTgt spid="174"/>
                                        </p:tgtEl>
                                        <p:attrNameLst>
                                          <p:attrName>style.visibility</p:attrName>
                                        </p:attrNameLst>
                                      </p:cBhvr>
                                      <p:to>
                                        <p:strVal val="visible"/>
                                      </p:to>
                                    </p:set>
                                    <p:animEffect transition="in" filter="fade">
                                      <p:cBhvr>
                                        <p:cTn id="24" dur="500"/>
                                        <p:tgtEl>
                                          <p:spTgt spid="17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10" presetClass="entr" presetSubtype="0" fill="hold" nodeType="withEffect">
                                  <p:stCondLst>
                                    <p:cond delay="0"/>
                                  </p:stCondLst>
                                  <p:childTnLst>
                                    <p:set>
                                      <p:cBhvr>
                                        <p:cTn id="34" dur="1" fill="hold">
                                          <p:stCondLst>
                                            <p:cond delay="0"/>
                                          </p:stCondLst>
                                        </p:cTn>
                                        <p:tgtEl>
                                          <p:spTgt spid="175"/>
                                        </p:tgtEl>
                                        <p:attrNameLst>
                                          <p:attrName>style.visibility</p:attrName>
                                        </p:attrNameLst>
                                      </p:cBhvr>
                                      <p:to>
                                        <p:strVal val="visible"/>
                                      </p:to>
                                    </p:set>
                                    <p:animEffect transition="in" filter="fade">
                                      <p:cBhvr>
                                        <p:cTn id="35" dur="500"/>
                                        <p:tgtEl>
                                          <p:spTgt spid="17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par>
                                <p:cTn id="58" presetID="10"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6" grpId="0"/>
      <p:bldP spid="97" grpId="0"/>
      <p:bldP spid="98" grpId="0"/>
      <p:bldP spid="16" grpId="0"/>
      <p:bldP spid="31" grpId="0"/>
      <p:bldP spid="32" grpId="0"/>
      <p:bldP spid="43" grpId="0" animBg="1"/>
      <p:bldP spid="44" grpId="0" animBg="1"/>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11398E-0971-543D-4C9C-B51C1DAF0B57}"/>
              </a:ext>
            </a:extLst>
          </p:cNvPr>
          <p:cNvSpPr>
            <a:spLocks noGrp="1"/>
          </p:cNvSpPr>
          <p:nvPr>
            <p:ph type="title"/>
          </p:nvPr>
        </p:nvSpPr>
        <p:spPr>
          <a:xfrm>
            <a:off x="429769" y="274320"/>
            <a:ext cx="11000232" cy="535531"/>
          </a:xfrm>
        </p:spPr>
        <p:txBody>
          <a:bodyPr wrap="square" anchor="t">
            <a:noAutofit/>
          </a:bodyPr>
          <a:lstStyle/>
          <a:p>
            <a:r>
              <a:rPr lang="en-US" sz="2000" dirty="0">
                <a:effectLst/>
                <a:latin typeface="Helvetica" pitchFamily="2" charset="0"/>
              </a:rPr>
              <a:t>ENGAGE: (E)</a:t>
            </a:r>
            <a:r>
              <a:rPr lang="en-US" sz="2000" dirty="0" err="1">
                <a:effectLst/>
                <a:latin typeface="Helvetica" pitchFamily="2" charset="0"/>
              </a:rPr>
              <a:t>nergy</a:t>
            </a:r>
            <a:r>
              <a:rPr lang="en-US" sz="2000" dirty="0">
                <a:effectLst/>
                <a:latin typeface="Helvetica" pitchFamily="2" charset="0"/>
              </a:rPr>
              <a:t>-efficient (N)ovel Al(g)</a:t>
            </a:r>
            <a:r>
              <a:rPr lang="en-US" sz="2000" dirty="0" err="1">
                <a:effectLst/>
                <a:latin typeface="Helvetica" pitchFamily="2" charset="0"/>
              </a:rPr>
              <a:t>orithms</a:t>
            </a:r>
            <a:r>
              <a:rPr lang="en-US" sz="2000" dirty="0">
                <a:effectLst/>
                <a:latin typeface="Helvetica" pitchFamily="2" charset="0"/>
              </a:rPr>
              <a:t> and (A)</a:t>
            </a:r>
            <a:r>
              <a:rPr lang="en-US" sz="2000" dirty="0" err="1">
                <a:effectLst/>
                <a:latin typeface="Helvetica" pitchFamily="2" charset="0"/>
              </a:rPr>
              <a:t>rchitectures</a:t>
            </a:r>
            <a:r>
              <a:rPr lang="en-US" sz="2000" dirty="0">
                <a:effectLst/>
                <a:latin typeface="Helvetica" pitchFamily="2" charset="0"/>
              </a:rPr>
              <a:t> for (G)</a:t>
            </a:r>
            <a:r>
              <a:rPr lang="en-US" sz="2000" dirty="0" err="1">
                <a:effectLst/>
                <a:latin typeface="Helvetica" pitchFamily="2" charset="0"/>
              </a:rPr>
              <a:t>raph</a:t>
            </a:r>
            <a:r>
              <a:rPr lang="en-US" sz="2000" dirty="0">
                <a:effectLst/>
                <a:latin typeface="Helvetica" pitchFamily="2" charset="0"/>
              </a:rPr>
              <a:t> L(e)</a:t>
            </a:r>
            <a:r>
              <a:rPr lang="en-US" sz="2000" dirty="0" err="1">
                <a:effectLst/>
                <a:latin typeface="Helvetica" pitchFamily="2" charset="0"/>
              </a:rPr>
              <a:t>arning</a:t>
            </a:r>
            <a:endParaRPr lang="en-US" sz="2000" dirty="0">
              <a:effectLst/>
              <a:latin typeface="Helvetica" pitchFamily="2" charset="0"/>
            </a:endParaRPr>
          </a:p>
        </p:txBody>
      </p:sp>
      <p:sp>
        <p:nvSpPr>
          <p:cNvPr id="13" name="Text Placeholder 4">
            <a:extLst>
              <a:ext uri="{FF2B5EF4-FFF2-40B4-BE49-F238E27FC236}">
                <a16:creationId xmlns:a16="http://schemas.microsoft.com/office/drawing/2014/main" id="{F384C9EE-50A9-B1AD-8B92-F21C7A5B8473}"/>
              </a:ext>
            </a:extLst>
          </p:cNvPr>
          <p:cNvSpPr>
            <a:spLocks/>
          </p:cNvSpPr>
          <p:nvPr/>
        </p:nvSpPr>
        <p:spPr>
          <a:xfrm>
            <a:off x="6119293" y="1127879"/>
            <a:ext cx="5475855" cy="819612"/>
          </a:xfrm>
          <a:prstGeom prst="rect">
            <a:avLst/>
          </a:prstGeom>
        </p:spPr>
        <p:txBody>
          <a:bodyPr/>
          <a:lstStyle/>
          <a:p>
            <a:r>
              <a:rPr lang="en-US" dirty="0">
                <a:effectLst/>
                <a:latin typeface="Helvetica" pitchFamily="2" charset="0"/>
              </a:rPr>
              <a:t>A comparison of the current method of generating Graph Neural Networks with the proposed method.</a:t>
            </a:r>
          </a:p>
          <a:p>
            <a:endParaRPr lang="en-US" dirty="0"/>
          </a:p>
        </p:txBody>
      </p:sp>
      <p:graphicFrame>
        <p:nvGraphicFramePr>
          <p:cNvPr id="12" name="Content Placeholder 4">
            <a:extLst>
              <a:ext uri="{FF2B5EF4-FFF2-40B4-BE49-F238E27FC236}">
                <a16:creationId xmlns:a16="http://schemas.microsoft.com/office/drawing/2014/main" id="{796DED12-7F3D-005E-7D50-E79905E57FAF}"/>
              </a:ext>
            </a:extLst>
          </p:cNvPr>
          <p:cNvGraphicFramePr>
            <a:graphicFrameLocks/>
          </p:cNvGraphicFramePr>
          <p:nvPr>
            <p:extLst>
              <p:ext uri="{D42A27DB-BD31-4B8C-83A1-F6EECF244321}">
                <p14:modId xmlns:p14="http://schemas.microsoft.com/office/powerpoint/2010/main" val="1355015197"/>
              </p:ext>
            </p:extLst>
          </p:nvPr>
        </p:nvGraphicFramePr>
        <p:xfrm>
          <a:off x="274320" y="1133856"/>
          <a:ext cx="5475855" cy="4988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Content Placeholder 13">
            <a:extLst>
              <a:ext uri="{FF2B5EF4-FFF2-40B4-BE49-F238E27FC236}">
                <a16:creationId xmlns:a16="http://schemas.microsoft.com/office/drawing/2014/main" id="{DE07FA30-7E07-2D03-88DF-4A4BD8106238}"/>
              </a:ext>
            </a:extLst>
          </p:cNvPr>
          <p:cNvPicPr>
            <a:picLocks noChangeAspect="1"/>
          </p:cNvPicPr>
          <p:nvPr/>
        </p:nvPicPr>
        <p:blipFill>
          <a:blip r:embed="rId7"/>
          <a:stretch>
            <a:fillRect/>
          </a:stretch>
        </p:blipFill>
        <p:spPr>
          <a:xfrm>
            <a:off x="6046383" y="1787489"/>
            <a:ext cx="5475855" cy="2451703"/>
          </a:xfrm>
          <a:prstGeom prst="rect">
            <a:avLst/>
          </a:prstGeom>
        </p:spPr>
      </p:pic>
      <p:pic>
        <p:nvPicPr>
          <p:cNvPr id="2" name="Picture 1">
            <a:extLst>
              <a:ext uri="{FF2B5EF4-FFF2-40B4-BE49-F238E27FC236}">
                <a16:creationId xmlns:a16="http://schemas.microsoft.com/office/drawing/2014/main" id="{B5AA2CE5-BFC9-5D59-48C1-77128908BCAD}"/>
              </a:ext>
            </a:extLst>
          </p:cNvPr>
          <p:cNvPicPr>
            <a:picLocks noChangeAspect="1"/>
          </p:cNvPicPr>
          <p:nvPr/>
        </p:nvPicPr>
        <p:blipFill>
          <a:blip r:embed="rId8"/>
          <a:stretch>
            <a:fillRect/>
          </a:stretch>
        </p:blipFill>
        <p:spPr>
          <a:xfrm>
            <a:off x="6184218" y="4600528"/>
            <a:ext cx="5410930" cy="1522294"/>
          </a:xfrm>
          <a:prstGeom prst="rect">
            <a:avLst/>
          </a:prstGeom>
        </p:spPr>
      </p:pic>
    </p:spTree>
    <p:extLst>
      <p:ext uri="{BB962C8B-B14F-4D97-AF65-F5344CB8AC3E}">
        <p14:creationId xmlns:p14="http://schemas.microsoft.com/office/powerpoint/2010/main" val="1446953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31" name="Text Placeholder 2">
            <a:extLst>
              <a:ext uri="{FF2B5EF4-FFF2-40B4-BE49-F238E27FC236}">
                <a16:creationId xmlns:a16="http://schemas.microsoft.com/office/drawing/2014/main" id="{10D54AEE-3CCD-B4C6-81A9-5C3B293A3E9E}"/>
              </a:ext>
            </a:extLst>
          </p:cNvPr>
          <p:cNvSpPr>
            <a:spLocks noGrp="1"/>
          </p:cNvSpPr>
          <p:nvPr>
            <p:ph type="body" idx="1"/>
          </p:nvPr>
        </p:nvSpPr>
        <p:spPr>
          <a:xfrm>
            <a:off x="270178" y="1005840"/>
            <a:ext cx="3870672" cy="406266"/>
          </a:xfrm>
        </p:spPr>
        <p:txBody>
          <a:bodyPr vert="horz" wrap="square" lIns="91440" tIns="91440" rIns="91440" bIns="91440" numCol="1" anchor="ctr" anchorCtr="0" compatLnSpc="1">
            <a:prstTxWarp prst="textNoShape">
              <a:avLst/>
            </a:prstTxWarp>
            <a:normAutofit/>
          </a:bodyPr>
          <a:lstStyle/>
          <a:p>
            <a:r>
              <a:rPr lang="en-US" sz="1600" b="0" kern="1200">
                <a:latin typeface="Century Gothic" panose="020B0502020202020204" pitchFamily="34" charset="0"/>
                <a:ea typeface="+mn-ea"/>
                <a:cs typeface="+mn-cs"/>
              </a:rPr>
              <a:t>Science</a:t>
            </a:r>
          </a:p>
        </p:txBody>
      </p:sp>
      <p:sp>
        <p:nvSpPr>
          <p:cNvPr id="26" name="Google Shape;26;p1"/>
          <p:cNvSpPr/>
          <p:nvPr/>
        </p:nvSpPr>
        <p:spPr bwMode="auto">
          <a:xfrm>
            <a:off x="312234" y="1527048"/>
            <a:ext cx="3791415" cy="4110352"/>
          </a:xfrm>
          <a:prstGeom prst="rect">
            <a:avLst/>
          </a:prstGeom>
          <a:noFill/>
          <a:ln w="12700">
            <a:noFill/>
            <a:miter lim="800000"/>
            <a:headEnd/>
            <a:tailEnd/>
          </a:ln>
        </p:spPr>
        <p:txBody>
          <a:bodyPr spcFirstLastPara="1" vert="horz" wrap="square" lIns="91440" tIns="45720" rIns="91440" bIns="91440" numCol="1" anchor="t" anchorCtr="0" compatLnSpc="1">
            <a:prstTxWarp prst="textNoShape">
              <a:avLst/>
            </a:prstTxWarp>
            <a:normAutofit/>
          </a:bodyPr>
          <a:lstStyle/>
          <a:p>
            <a:pPr marL="287338" indent="-287338">
              <a:lnSpc>
                <a:spcPct val="90000"/>
              </a:lnSpc>
              <a:spcBef>
                <a:spcPts val="1400"/>
              </a:spcBef>
              <a:buClr>
                <a:schemeClr val="tx1"/>
              </a:buClr>
              <a:buSzPct val="90000"/>
              <a:buFont typeface="Century Gothic" panose="020B0502020202020204" pitchFamily="34" charset="0"/>
              <a:buChar char="•"/>
            </a:pPr>
            <a:r>
              <a:rPr lang="en-US" baseline="0">
                <a:effectLst/>
                <a:latin typeface="Century Gothic" panose="020B0502020202020204" pitchFamily="34" charset="0"/>
                <a:cs typeface="+mn-cs"/>
              </a:rPr>
              <a:t>Neuromorphic architectures have the potential to increase computing power and efficiency, as well as advance AI applications. SuperNeuro provides an indispensable capability </a:t>
            </a:r>
            <a:r>
              <a:rPr lang="en-US" baseline="0">
                <a:latin typeface="Century Gothic" panose="020B0502020202020204" pitchFamily="34" charset="0"/>
                <a:cs typeface="+mn-cs"/>
              </a:rPr>
              <a:t>for this effort via the </a:t>
            </a:r>
            <a:r>
              <a:rPr lang="en-US" baseline="0">
                <a:effectLst/>
                <a:latin typeface="Century Gothic" panose="020B0502020202020204" pitchFamily="34" charset="0"/>
                <a:cs typeface="+mn-cs"/>
              </a:rPr>
              <a:t>leveraging of GPU computing to provide superior performance for neuroscience, increased adaptability, spiking neural networks (SNNs</a:t>
            </a:r>
            <a:r>
              <a:rPr lang="en-US" baseline="0">
                <a:latin typeface="Century Gothic" panose="020B0502020202020204" pitchFamily="34" charset="0"/>
                <a:cs typeface="+mn-cs"/>
              </a:rPr>
              <a:t>),</a:t>
            </a:r>
            <a:r>
              <a:rPr lang="en-US" baseline="0">
                <a:effectLst/>
                <a:latin typeface="Century Gothic" panose="020B0502020202020204" pitchFamily="34" charset="0"/>
                <a:cs typeface="+mn-cs"/>
              </a:rPr>
              <a:t> and general-purpose computing workloads. </a:t>
            </a:r>
            <a:endParaRPr lang="en-US" baseline="0">
              <a:highlight>
                <a:srgbClr val="FFFF00"/>
              </a:highlight>
              <a:latin typeface="Century Gothic" panose="020B0502020202020204" pitchFamily="34" charset="0"/>
              <a:cs typeface="+mn-cs"/>
            </a:endParaRPr>
          </a:p>
        </p:txBody>
      </p:sp>
      <p:sp>
        <p:nvSpPr>
          <p:cNvPr id="45" name="Text Placeholder 3">
            <a:extLst>
              <a:ext uri="{FF2B5EF4-FFF2-40B4-BE49-F238E27FC236}">
                <a16:creationId xmlns:a16="http://schemas.microsoft.com/office/drawing/2014/main" id="{76B73889-062F-D04A-B3D4-8C1E71BD93C4}"/>
              </a:ext>
            </a:extLst>
          </p:cNvPr>
          <p:cNvSpPr>
            <a:spLocks noGrp="1"/>
          </p:cNvSpPr>
          <p:nvPr>
            <p:ph type="body" sz="quarter" idx="3"/>
          </p:nvPr>
        </p:nvSpPr>
        <p:spPr>
          <a:xfrm>
            <a:off x="4297709" y="1005840"/>
            <a:ext cx="3866758" cy="406266"/>
          </a:xfrm>
        </p:spPr>
        <p:txBody>
          <a:bodyPr/>
          <a:lstStyle/>
          <a:p>
            <a:r>
              <a:rPr lang="en-US" dirty="0"/>
              <a:t>Impact</a:t>
            </a:r>
          </a:p>
        </p:txBody>
      </p:sp>
      <p:sp>
        <p:nvSpPr>
          <p:cNvPr id="33" name="Content Placeholder 5">
            <a:extLst>
              <a:ext uri="{FF2B5EF4-FFF2-40B4-BE49-F238E27FC236}">
                <a16:creationId xmlns:a16="http://schemas.microsoft.com/office/drawing/2014/main" id="{BED207BC-57FE-C60C-3273-6DD7496CCED2}"/>
              </a:ext>
            </a:extLst>
          </p:cNvPr>
          <p:cNvSpPr>
            <a:spLocks noGrp="1"/>
          </p:cNvSpPr>
          <p:nvPr>
            <p:ph sz="quarter" idx="4"/>
          </p:nvPr>
        </p:nvSpPr>
        <p:spPr>
          <a:xfrm>
            <a:off x="4295175" y="1527048"/>
            <a:ext cx="3860800" cy="4110352"/>
          </a:xfrm>
        </p:spPr>
        <p:txBody>
          <a:bodyPr vert="horz" wrap="square" lIns="91440" tIns="45720" rIns="91440" bIns="91440" numCol="1" anchor="t" anchorCtr="0" compatLnSpc="1">
            <a:prstTxWarp prst="textNoShape">
              <a:avLst/>
            </a:prstTxWarp>
            <a:normAutofit/>
          </a:bodyPr>
          <a:lstStyle/>
          <a:p>
            <a:r>
              <a:rPr lang="en-US" dirty="0"/>
              <a:t>Simulating 100 neurons on 5 neuromorphic simulators with 4 different synaptic </a:t>
            </a:r>
            <a:r>
              <a:rPr lang="en-US"/>
              <a:t>connectivites</a:t>
            </a:r>
            <a:r>
              <a:rPr lang="en-US" dirty="0"/>
              <a:t>. </a:t>
            </a:r>
            <a:r>
              <a:rPr lang="en-US"/>
              <a:t>SuperNeuroMAT</a:t>
            </a:r>
            <a:r>
              <a:rPr lang="en-US" dirty="0"/>
              <a:t> performs 300 times faster than other neuromorphic simulators.</a:t>
            </a:r>
          </a:p>
          <a:p>
            <a:endParaRPr lang="en-US" dirty="0"/>
          </a:p>
        </p:txBody>
      </p:sp>
      <p:sp>
        <p:nvSpPr>
          <p:cNvPr id="10" name="TextBox 9">
            <a:extLst>
              <a:ext uri="{FF2B5EF4-FFF2-40B4-BE49-F238E27FC236}">
                <a16:creationId xmlns:a16="http://schemas.microsoft.com/office/drawing/2014/main" id="{56A1CB5B-19AE-32E8-C1BF-C53B936D814B}"/>
              </a:ext>
            </a:extLst>
          </p:cNvPr>
          <p:cNvSpPr txBox="1"/>
          <p:nvPr/>
        </p:nvSpPr>
        <p:spPr bwMode="auto">
          <a:xfrm>
            <a:off x="8319718" y="1005840"/>
            <a:ext cx="3885931" cy="406266"/>
          </a:xfrm>
          <a:prstGeom prst="rect">
            <a:avLst/>
          </a:prstGeom>
          <a:noFill/>
          <a:ln w="12700">
            <a:noFill/>
            <a:miter lim="800000"/>
            <a:headEnd/>
            <a:tailEnd/>
          </a:ln>
        </p:spPr>
        <p:txBody>
          <a:bodyPr vert="horz" wrap="square" lIns="91440" tIns="91440" rIns="91440" bIns="91440" numCol="1" rtlCol="0" anchor="ctr" anchorCtr="0" compatLnSpc="1">
            <a:prstTxWarp prst="textNoShape">
              <a:avLst/>
            </a:prstTxWarp>
            <a:normAutofit/>
          </a:bodyPr>
          <a:lstStyle/>
          <a:p>
            <a:pPr>
              <a:lnSpc>
                <a:spcPct val="90000"/>
              </a:lnSpc>
              <a:spcBef>
                <a:spcPts val="1400"/>
              </a:spcBef>
              <a:buClr>
                <a:schemeClr val="tx1"/>
              </a:buClr>
              <a:buSzPct val="90000"/>
            </a:pPr>
            <a:r>
              <a:rPr lang="en-US" sz="1600" b="0" kern="1200" dirty="0">
                <a:solidFill>
                  <a:schemeClr val="bg1"/>
                </a:solidFill>
                <a:latin typeface="Century Gothic" panose="020B0502020202020204" pitchFamily="34" charset="0"/>
                <a:ea typeface="+mn-ea"/>
                <a:cs typeface="+mn-cs"/>
              </a:rPr>
              <a:t>Performance</a:t>
            </a:r>
          </a:p>
        </p:txBody>
      </p:sp>
      <p:pic>
        <p:nvPicPr>
          <p:cNvPr id="30" name="Content Placeholder 22" descr="A graph of numbers and a number of neurons&#10;&#10;Description automatically generated with medium confidence">
            <a:extLst>
              <a:ext uri="{FF2B5EF4-FFF2-40B4-BE49-F238E27FC236}">
                <a16:creationId xmlns:a16="http://schemas.microsoft.com/office/drawing/2014/main" id="{BD2CB399-53CF-7D28-0AD6-CF0A20F245BE}"/>
              </a:ext>
            </a:extLst>
          </p:cNvPr>
          <p:cNvPicPr>
            <a:picLocks noGrp="1" noChangeAspect="1"/>
          </p:cNvPicPr>
          <p:nvPr>
            <p:ph sz="quarter" idx="11"/>
          </p:nvPr>
        </p:nvPicPr>
        <p:blipFill>
          <a:blip r:embed="rId3" cstate="hqprint">
            <a:extLst>
              <a:ext uri="{28A0092B-C50C-407E-A947-70E740481C1C}">
                <a14:useLocalDpi xmlns:a14="http://schemas.microsoft.com/office/drawing/2010/main"/>
              </a:ext>
            </a:extLst>
          </a:blip>
          <a:stretch>
            <a:fillRect/>
          </a:stretch>
        </p:blipFill>
        <p:spPr>
          <a:xfrm>
            <a:off x="8347501" y="1727726"/>
            <a:ext cx="3768204" cy="1893522"/>
          </a:xfrm>
          <a:prstGeom prst="rect">
            <a:avLst/>
          </a:prstGeom>
          <a:noFill/>
          <a:ln w="12700">
            <a:gradFill flip="none" rotWithShape="1">
              <a:gsLst>
                <a:gs pos="0">
                  <a:schemeClr val="bg1">
                    <a:alpha val="0"/>
                  </a:schemeClr>
                </a:gs>
                <a:gs pos="100000">
                  <a:schemeClr val="tx2"/>
                </a:gs>
              </a:gsLst>
              <a:lin ang="16200000" scaled="1"/>
              <a:tileRect/>
            </a:gradFill>
          </a:ln>
          <a:effectLst>
            <a:outerShdw blurRad="50800" dist="38100" dir="2700000" algn="tl" rotWithShape="0">
              <a:prstClr val="black">
                <a:alpha val="40000"/>
              </a:prstClr>
            </a:outerShdw>
          </a:effectLst>
        </p:spPr>
      </p:pic>
      <p:sp>
        <p:nvSpPr>
          <p:cNvPr id="5" name="Google Shape;23;p1">
            <a:extLst>
              <a:ext uri="{FF2B5EF4-FFF2-40B4-BE49-F238E27FC236}">
                <a16:creationId xmlns:a16="http://schemas.microsoft.com/office/drawing/2014/main" id="{8EEF3A29-1AFA-CD8D-728D-4EEA55B7053E}"/>
              </a:ext>
            </a:extLst>
          </p:cNvPr>
          <p:cNvSpPr txBox="1">
            <a:spLocks noGrp="1"/>
          </p:cNvSpPr>
          <p:nvPr>
            <p:ph type="title"/>
          </p:nvPr>
        </p:nvSpPr>
        <p:spPr>
          <a:xfrm>
            <a:off x="1773668" y="365857"/>
            <a:ext cx="10418329" cy="406265"/>
          </a:xfrm>
        </p:spPr>
        <p:txBody>
          <a:bodyPr spcFirstLastPara="1" vert="horz" wrap="square" lIns="91440" tIns="45720" rIns="91440" bIns="45720" numCol="1" anchor="t" anchorCtr="0" compatLnSpc="1">
            <a:prstTxWarp prst="textNoShape">
              <a:avLst/>
            </a:prstTxWarp>
            <a:normAutofit/>
          </a:bodyPr>
          <a:lstStyle/>
          <a:p>
            <a:r>
              <a:rPr lang="en-US" sz="2200" b="0" kern="1200">
                <a:latin typeface="Century Gothic" panose="020B0502020202020204" pitchFamily="34" charset="0"/>
                <a:ea typeface="+mj-ea"/>
                <a:cs typeface="+mj-cs"/>
              </a:rPr>
              <a:t>SuperNeuro: An Accelerated Neuromorphic Computing Simulator </a:t>
            </a:r>
          </a:p>
        </p:txBody>
      </p:sp>
      <p:sp>
        <p:nvSpPr>
          <p:cNvPr id="24" name="Google Shape;24;p1" hidden="1"/>
          <p:cNvSpPr txBox="1">
            <a:spLocks noGrp="1"/>
          </p:cNvSpPr>
          <p:nvPr>
            <p:ph type="sldNum" idx="4294967295"/>
          </p:nvPr>
        </p:nvSpPr>
        <p:spPr>
          <a:xfrm>
            <a:off x="11684000" y="6351588"/>
            <a:ext cx="5080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600"/>
              </a:spcAft>
              <a:buNone/>
            </a:pPr>
            <a:fld id="{00000000-1234-1234-1234-123412341234}" type="slidenum">
              <a:rPr lang="en-US" smtClean="0"/>
              <a:pPr marL="0" lvl="0" indent="0" algn="r" rtl="0">
                <a:spcBef>
                  <a:spcPts val="0"/>
                </a:spcBef>
                <a:spcAft>
                  <a:spcPts val="600"/>
                </a:spcAft>
                <a:buNone/>
              </a:pPr>
              <a:t>16</a:t>
            </a:fld>
            <a:endParaRPr lang="en-US"/>
          </a:p>
        </p:txBody>
      </p:sp>
      <p:pic>
        <p:nvPicPr>
          <p:cNvPr id="32" name="Google Shape;28;p1">
            <a:extLst>
              <a:ext uri="{FF2B5EF4-FFF2-40B4-BE49-F238E27FC236}">
                <a16:creationId xmlns:a16="http://schemas.microsoft.com/office/drawing/2014/main" id="{BD88B839-5968-0DA8-5E3C-6065F30F1CE8}"/>
              </a:ext>
            </a:extLst>
          </p:cNvPr>
          <p:cNvPicPr preferRelativeResize="0"/>
          <p:nvPr/>
        </p:nvPicPr>
        <p:blipFill>
          <a:blip r:embed="rId4" cstate="hqprint">
            <a:extLst>
              <a:ext uri="{28A0092B-C50C-407E-A947-70E740481C1C}">
                <a14:useLocalDpi xmlns:a14="http://schemas.microsoft.com/office/drawing/2010/main"/>
              </a:ext>
            </a:extLst>
          </a:blip>
          <a:srcRect/>
          <a:stretch/>
        </p:blipFill>
        <p:spPr>
          <a:xfrm>
            <a:off x="9705141" y="5346293"/>
            <a:ext cx="2314406" cy="1326982"/>
          </a:xfrm>
          <a:prstGeom prst="rect">
            <a:avLst/>
          </a:prstGeom>
          <a:noFill/>
          <a:ln w="9525" cap="flat" cmpd="sng">
            <a:solidFill>
              <a:schemeClr val="tx1">
                <a:lumMod val="50000"/>
                <a:lumOff val="50000"/>
              </a:schemeClr>
            </a:solidFill>
            <a:prstDash val="solid"/>
            <a:round/>
            <a:headEnd type="none" w="sm" len="sm"/>
            <a:tailEnd type="none" w="sm" len="sm"/>
          </a:ln>
          <a:effectLst/>
        </p:spPr>
      </p:pic>
      <p:sp>
        <p:nvSpPr>
          <p:cNvPr id="34" name="TextBox 33">
            <a:extLst>
              <a:ext uri="{FF2B5EF4-FFF2-40B4-BE49-F238E27FC236}">
                <a16:creationId xmlns:a16="http://schemas.microsoft.com/office/drawing/2014/main" id="{3A94F2E8-8D32-1E44-083A-6E057BDEFF8C}"/>
              </a:ext>
            </a:extLst>
          </p:cNvPr>
          <p:cNvSpPr txBox="1"/>
          <p:nvPr/>
        </p:nvSpPr>
        <p:spPr>
          <a:xfrm>
            <a:off x="307428" y="5503724"/>
            <a:ext cx="7985381" cy="1169551"/>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wrap="square" rtlCol="0">
            <a:spAutoFit/>
          </a:bodyPr>
          <a:lstStyle/>
          <a:p>
            <a:r>
              <a:rPr lang="en-US" sz="1000" dirty="0"/>
              <a:t>PI(s)/Facility Lead(s): Prasanna Date, </a:t>
            </a:r>
            <a:r>
              <a:rPr lang="en-US" sz="1000" dirty="0" err="1"/>
              <a:t>Chathika</a:t>
            </a:r>
            <a:r>
              <a:rPr lang="en-US" sz="1000" dirty="0"/>
              <a:t> </a:t>
            </a:r>
            <a:r>
              <a:rPr lang="en-US" sz="1000" dirty="0" err="1"/>
              <a:t>Gunaratne</a:t>
            </a:r>
            <a:r>
              <a:rPr lang="en-US" sz="1000" dirty="0"/>
              <a:t>, Shruti Kulkarni, Robert Patton, Mark </a:t>
            </a:r>
            <a:r>
              <a:rPr lang="en-US" sz="1000" dirty="0" err="1"/>
              <a:t>Coletti</a:t>
            </a:r>
            <a:r>
              <a:rPr lang="en-US" sz="1000" dirty="0"/>
              <a:t>, and Thomas </a:t>
            </a:r>
            <a:r>
              <a:rPr lang="en-US" sz="1000" dirty="0" err="1"/>
              <a:t>Potok</a:t>
            </a:r>
            <a:endParaRPr lang="en-US" sz="1000" dirty="0"/>
          </a:p>
          <a:p>
            <a:r>
              <a:rPr lang="en-US" sz="1000" dirty="0"/>
              <a:t>Collaborating Institutions: Oak Ridge National Laboratory</a:t>
            </a:r>
          </a:p>
          <a:p>
            <a:r>
              <a:rPr lang="en-US" sz="1000" dirty="0"/>
              <a:t>ASCR Program: N/A</a:t>
            </a:r>
          </a:p>
          <a:p>
            <a:r>
              <a:rPr lang="en-US" sz="1000" dirty="0"/>
              <a:t>ASCR PM: Robinson Pino</a:t>
            </a:r>
          </a:p>
          <a:p>
            <a:r>
              <a:rPr lang="en-US" sz="1000" dirty="0"/>
              <a:t>Publication(s) for this work: Date, Prasanna, </a:t>
            </a:r>
            <a:r>
              <a:rPr lang="en-US" sz="1000" dirty="0" err="1"/>
              <a:t>Chathika</a:t>
            </a:r>
            <a:r>
              <a:rPr lang="en-US" sz="1000" dirty="0"/>
              <a:t> </a:t>
            </a:r>
            <a:r>
              <a:rPr lang="en-US" sz="1000" dirty="0" err="1"/>
              <a:t>Gunaratne</a:t>
            </a:r>
            <a:r>
              <a:rPr lang="en-US" sz="1000" dirty="0"/>
              <a:t>, Shruti R. Kulkarni, Robert Patton, Mark </a:t>
            </a:r>
            <a:r>
              <a:rPr lang="en-US" sz="1000" dirty="0" err="1"/>
              <a:t>Coletti</a:t>
            </a:r>
            <a:r>
              <a:rPr lang="en-US" sz="1000" dirty="0"/>
              <a:t>, and Thomas </a:t>
            </a:r>
            <a:r>
              <a:rPr lang="en-US" sz="1000" dirty="0" err="1"/>
              <a:t>Potok</a:t>
            </a:r>
            <a:r>
              <a:rPr lang="en-US" sz="1000" dirty="0"/>
              <a:t>. "</a:t>
            </a:r>
            <a:r>
              <a:rPr lang="en-US" sz="1000" dirty="0" err="1"/>
              <a:t>SuperNeuro</a:t>
            </a:r>
            <a:r>
              <a:rPr lang="en-US" sz="1000" dirty="0"/>
              <a:t>: A Fast and Scalable Simulator for Neuromorphic Computing." In Proceedings of the 2023 International Conference on Neuromorphic Systems, pp. 1-4. 2023. </a:t>
            </a:r>
          </a:p>
        </p:txBody>
      </p:sp>
      <p:pic>
        <p:nvPicPr>
          <p:cNvPr id="35" name="Picture 34" descr="A black and gold sign with white text&#10;&#10;Description automatically generated">
            <a:extLst>
              <a:ext uri="{FF2B5EF4-FFF2-40B4-BE49-F238E27FC236}">
                <a16:creationId xmlns:a16="http://schemas.microsoft.com/office/drawing/2014/main" id="{8D40BBE7-C27A-8AF8-C5D5-2BC16D9B685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659640" y="5346293"/>
            <a:ext cx="1045501" cy="1326982"/>
          </a:xfrm>
          <a:prstGeom prst="rect">
            <a:avLst/>
          </a:prstGeom>
          <a:effectLst/>
        </p:spPr>
      </p:pic>
      <p:sp>
        <p:nvSpPr>
          <p:cNvPr id="39" name="TextBox 38">
            <a:extLst>
              <a:ext uri="{FF2B5EF4-FFF2-40B4-BE49-F238E27FC236}">
                <a16:creationId xmlns:a16="http://schemas.microsoft.com/office/drawing/2014/main" id="{D96E8E4D-1CF0-DEEC-F61E-4A2F8A20AC31}"/>
              </a:ext>
            </a:extLst>
          </p:cNvPr>
          <p:cNvSpPr txBox="1"/>
          <p:nvPr/>
        </p:nvSpPr>
        <p:spPr>
          <a:xfrm>
            <a:off x="8347501" y="3714329"/>
            <a:ext cx="3768205" cy="769441"/>
          </a:xfrm>
          <a:prstGeom prst="rect">
            <a:avLst/>
          </a:prstGeom>
          <a:noFill/>
        </p:spPr>
        <p:txBody>
          <a:bodyPr wrap="square" rtlCol="0">
            <a:spAutoFit/>
          </a:bodyPr>
          <a:lstStyle/>
          <a:p>
            <a:pPr algn="ctr"/>
            <a:r>
              <a:rPr lang="en-US" sz="1100" i="1" dirty="0"/>
              <a:t>Simulating 100 neurons on 5 neuromorphic simulators with 4 different synaptic </a:t>
            </a:r>
            <a:r>
              <a:rPr lang="en-US" sz="1100" i="1" dirty="0" err="1"/>
              <a:t>connectivites</a:t>
            </a:r>
            <a:r>
              <a:rPr lang="en-US" sz="1100" i="1" dirty="0"/>
              <a:t>. </a:t>
            </a:r>
            <a:r>
              <a:rPr lang="en-US" sz="1100" i="1" dirty="0" err="1"/>
              <a:t>SuperNeuroMAT</a:t>
            </a:r>
            <a:r>
              <a:rPr lang="en-US" sz="1100" i="1" dirty="0"/>
              <a:t> performs 300 times faster than other neuromorphic simulators</a:t>
            </a:r>
            <a:r>
              <a:rPr lang="en-US" sz="900" i="1" dirty="0"/>
              <a:t>.</a:t>
            </a:r>
          </a:p>
        </p:txBody>
      </p:sp>
    </p:spTree>
    <p:extLst>
      <p:ext uri="{BB962C8B-B14F-4D97-AF65-F5344CB8AC3E}">
        <p14:creationId xmlns:p14="http://schemas.microsoft.com/office/powerpoint/2010/main" val="1999481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2B51DD-FBCC-4C79-4314-B81500CB06F8}"/>
              </a:ext>
            </a:extLst>
          </p:cNvPr>
          <p:cNvSpPr>
            <a:spLocks noGrp="1"/>
          </p:cNvSpPr>
          <p:nvPr>
            <p:ph type="title"/>
          </p:nvPr>
        </p:nvSpPr>
        <p:spPr/>
        <p:txBody>
          <a:bodyPr/>
          <a:lstStyle/>
          <a:p>
            <a:r>
              <a:rPr lang="en-US" dirty="0"/>
              <a:t>DOE AI for Science ENGAGE</a:t>
            </a:r>
          </a:p>
        </p:txBody>
      </p:sp>
      <p:pic>
        <p:nvPicPr>
          <p:cNvPr id="4" name="Picture 3">
            <a:extLst>
              <a:ext uri="{FF2B5EF4-FFF2-40B4-BE49-F238E27FC236}">
                <a16:creationId xmlns:a16="http://schemas.microsoft.com/office/drawing/2014/main" id="{70FACF93-0941-C700-316A-33C423279FC6}"/>
              </a:ext>
            </a:extLst>
          </p:cNvPr>
          <p:cNvPicPr>
            <a:picLocks noChangeAspect="1"/>
          </p:cNvPicPr>
          <p:nvPr/>
        </p:nvPicPr>
        <p:blipFill>
          <a:blip r:embed="rId2"/>
          <a:stretch>
            <a:fillRect/>
          </a:stretch>
        </p:blipFill>
        <p:spPr>
          <a:xfrm>
            <a:off x="893460" y="700196"/>
            <a:ext cx="9702411" cy="5457607"/>
          </a:xfrm>
          <a:prstGeom prst="rect">
            <a:avLst/>
          </a:prstGeom>
        </p:spPr>
      </p:pic>
      <p:sp>
        <p:nvSpPr>
          <p:cNvPr id="5" name="TextBox 4">
            <a:extLst>
              <a:ext uri="{FF2B5EF4-FFF2-40B4-BE49-F238E27FC236}">
                <a16:creationId xmlns:a16="http://schemas.microsoft.com/office/drawing/2014/main" id="{21CA6ED9-2E55-DE60-EC3B-27BFEF058043}"/>
              </a:ext>
            </a:extLst>
          </p:cNvPr>
          <p:cNvSpPr txBox="1"/>
          <p:nvPr/>
        </p:nvSpPr>
        <p:spPr>
          <a:xfrm>
            <a:off x="2596617" y="4669850"/>
            <a:ext cx="6100652" cy="1200329"/>
          </a:xfrm>
          <a:prstGeom prst="rect">
            <a:avLst/>
          </a:prstGeom>
          <a:noFill/>
        </p:spPr>
        <p:txBody>
          <a:bodyPr wrap="square">
            <a:spAutoFit/>
          </a:bodyPr>
          <a:lstStyle/>
          <a:p>
            <a:pPr>
              <a:buNone/>
            </a:pPr>
            <a:r>
              <a:rPr lang="en-US" dirty="0"/>
              <a:t>Run on </a:t>
            </a:r>
            <a:r>
              <a:rPr lang="en-US" b="1" dirty="0"/>
              <a:t>8,112 Frontier supercomputer nodes</a:t>
            </a:r>
            <a:r>
              <a:rPr lang="en-US" dirty="0"/>
              <a:t>.</a:t>
            </a:r>
          </a:p>
          <a:p>
            <a:pPr>
              <a:buNone/>
            </a:pPr>
            <a:r>
              <a:rPr lang="en-US" dirty="0"/>
              <a:t>Simulates </a:t>
            </a:r>
            <a:r>
              <a:rPr lang="en-US" b="1" dirty="0"/>
              <a:t>33 billion neurons</a:t>
            </a:r>
            <a:r>
              <a:rPr lang="en-US" dirty="0"/>
              <a:t> and </a:t>
            </a:r>
            <a:r>
              <a:rPr lang="en-US" b="1" dirty="0"/>
              <a:t>33 trillion synapses</a:t>
            </a:r>
            <a:r>
              <a:rPr lang="en-US" dirty="0"/>
              <a:t>.</a:t>
            </a:r>
          </a:p>
          <a:p>
            <a:pPr>
              <a:buNone/>
            </a:pPr>
            <a:r>
              <a:rPr lang="en-US" dirty="0"/>
              <a:t>Completed in </a:t>
            </a:r>
            <a:r>
              <a:rPr lang="en-US" b="1" dirty="0"/>
              <a:t>78.36 seconds</a:t>
            </a:r>
            <a:r>
              <a:rPr lang="en-US" dirty="0"/>
              <a:t>, using </a:t>
            </a:r>
            <a:r>
              <a:rPr lang="en-US" b="1" dirty="0"/>
              <a:t>3.5 PB memory</a:t>
            </a:r>
            <a:r>
              <a:rPr lang="en-US" dirty="0"/>
              <a:t>.</a:t>
            </a:r>
          </a:p>
          <a:p>
            <a:r>
              <a:rPr lang="en-US" dirty="0"/>
              <a:t>Achieved </a:t>
            </a:r>
            <a:r>
              <a:rPr lang="en-US" b="1" dirty="0"/>
              <a:t>65% parallel efficiency</a:t>
            </a:r>
            <a:r>
              <a:rPr lang="en-US" dirty="0"/>
              <a:t>.</a:t>
            </a:r>
          </a:p>
        </p:txBody>
      </p:sp>
    </p:spTree>
    <p:extLst>
      <p:ext uri="{BB962C8B-B14F-4D97-AF65-F5344CB8AC3E}">
        <p14:creationId xmlns:p14="http://schemas.microsoft.com/office/powerpoint/2010/main" val="3845277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ky, outdoor, road, scene&#10;&#10;AI-generated content may be incorrect.">
            <a:extLst>
              <a:ext uri="{FF2B5EF4-FFF2-40B4-BE49-F238E27FC236}">
                <a16:creationId xmlns:a16="http://schemas.microsoft.com/office/drawing/2014/main" id="{AE98BDDA-5744-AA00-B853-830024F90312}"/>
              </a:ext>
            </a:extLst>
          </p:cNvPr>
          <p:cNvPicPr>
            <a:picLocks noChangeAspect="1"/>
          </p:cNvPicPr>
          <p:nvPr/>
        </p:nvPicPr>
        <p:blipFill>
          <a:blip r:embed="rId2"/>
          <a:srcRect l="371" r="12918" b="-3"/>
          <a:stretch/>
        </p:blipFill>
        <p:spPr>
          <a:xfrm>
            <a:off x="6095636" y="1078992"/>
            <a:ext cx="5487073" cy="4224052"/>
          </a:xfrm>
          <a:prstGeom prst="rect">
            <a:avLst/>
          </a:prstGeom>
          <a:noFill/>
        </p:spPr>
      </p:pic>
      <p:sp>
        <p:nvSpPr>
          <p:cNvPr id="5" name="Title 4">
            <a:extLst>
              <a:ext uri="{FF2B5EF4-FFF2-40B4-BE49-F238E27FC236}">
                <a16:creationId xmlns:a16="http://schemas.microsoft.com/office/drawing/2014/main" id="{AA6FE3C1-5AB3-1280-30AD-59F74D785286}"/>
              </a:ext>
            </a:extLst>
          </p:cNvPr>
          <p:cNvSpPr>
            <a:spLocks noGrp="1"/>
          </p:cNvSpPr>
          <p:nvPr>
            <p:ph type="title"/>
          </p:nvPr>
        </p:nvSpPr>
        <p:spPr>
          <a:xfrm>
            <a:off x="388079" y="1275788"/>
            <a:ext cx="5537405" cy="978729"/>
          </a:xfrm>
        </p:spPr>
        <p:txBody>
          <a:bodyPr wrap="square" anchor="t">
            <a:normAutofit/>
          </a:bodyPr>
          <a:lstStyle/>
          <a:p>
            <a:r>
              <a:rPr lang="en-US" dirty="0"/>
              <a:t>AI and the future</a:t>
            </a:r>
          </a:p>
        </p:txBody>
      </p:sp>
      <p:sp>
        <p:nvSpPr>
          <p:cNvPr id="6" name="Content Placeholder 5">
            <a:extLst>
              <a:ext uri="{FF2B5EF4-FFF2-40B4-BE49-F238E27FC236}">
                <a16:creationId xmlns:a16="http://schemas.microsoft.com/office/drawing/2014/main" id="{B6EAEE77-1629-D307-9E8A-E515DC5A1ECE}"/>
              </a:ext>
            </a:extLst>
          </p:cNvPr>
          <p:cNvSpPr>
            <a:spLocks noGrp="1"/>
          </p:cNvSpPr>
          <p:nvPr>
            <p:ph sz="quarter" idx="4"/>
          </p:nvPr>
        </p:nvSpPr>
        <p:spPr>
          <a:xfrm>
            <a:off x="388079" y="2453316"/>
            <a:ext cx="5512904" cy="4163291"/>
          </a:xfrm>
        </p:spPr>
        <p:txBody>
          <a:bodyPr wrap="square" anchor="t">
            <a:normAutofit/>
          </a:bodyPr>
          <a:lstStyle/>
          <a:p>
            <a:r>
              <a:rPr lang="en-US" dirty="0"/>
              <a:t>Now is a great time to study AI!</a:t>
            </a:r>
          </a:p>
          <a:p>
            <a:r>
              <a:rPr lang="en-US" dirty="0"/>
              <a:t>Challenges that need to be solved</a:t>
            </a:r>
          </a:p>
          <a:p>
            <a:pPr lvl="1"/>
            <a:r>
              <a:rPr lang="en-US" sz="2000"/>
              <a:t>AI’s energy usage</a:t>
            </a:r>
          </a:p>
          <a:p>
            <a:pPr lvl="1"/>
            <a:r>
              <a:rPr lang="en-US" sz="2000"/>
              <a:t>Complexity – how to understand large models are doing</a:t>
            </a:r>
          </a:p>
          <a:p>
            <a:pPr lvl="1"/>
            <a:r>
              <a:rPr lang="en-US" sz="2000"/>
              <a:t>Expense to develop new models</a:t>
            </a:r>
          </a:p>
          <a:p>
            <a:pPr lvl="1"/>
            <a:r>
              <a:rPr lang="en-US" sz="2000"/>
              <a:t>How to keep them safe and trustworthy</a:t>
            </a:r>
          </a:p>
        </p:txBody>
      </p:sp>
    </p:spTree>
    <p:extLst>
      <p:ext uri="{BB962C8B-B14F-4D97-AF65-F5344CB8AC3E}">
        <p14:creationId xmlns:p14="http://schemas.microsoft.com/office/powerpoint/2010/main" val="136652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Contact Information:</a:t>
            </a:r>
          </a:p>
        </p:txBody>
      </p:sp>
      <p:sp>
        <p:nvSpPr>
          <p:cNvPr id="3" name="Content Placeholder 2"/>
          <p:cNvSpPr>
            <a:spLocks noGrp="1"/>
          </p:cNvSpPr>
          <p:nvPr>
            <p:ph idx="1"/>
          </p:nvPr>
        </p:nvSpPr>
        <p:spPr>
          <a:xfrm>
            <a:off x="973550" y="1887995"/>
            <a:ext cx="6757285" cy="3257451"/>
          </a:xfrm>
        </p:spPr>
        <p:txBody>
          <a:bodyPr>
            <a:normAutofit/>
          </a:bodyPr>
          <a:lstStyle/>
          <a:p>
            <a:pPr marL="0" indent="0">
              <a:lnSpc>
                <a:spcPct val="100000"/>
              </a:lnSpc>
              <a:spcBef>
                <a:spcPts val="0"/>
              </a:spcBef>
              <a:spcAft>
                <a:spcPts val="0"/>
              </a:spcAft>
              <a:buNone/>
            </a:pPr>
            <a:r>
              <a:rPr lang="en-US" sz="2000"/>
              <a:t>Dr.  Thomas Potok</a:t>
            </a:r>
          </a:p>
          <a:p>
            <a:pPr marL="0" indent="0">
              <a:lnSpc>
                <a:spcPct val="100000"/>
              </a:lnSpc>
              <a:spcBef>
                <a:spcPts val="0"/>
              </a:spcBef>
              <a:spcAft>
                <a:spcPts val="0"/>
              </a:spcAft>
              <a:buNone/>
            </a:pPr>
            <a:r>
              <a:rPr lang="en-US" sz="2000"/>
              <a:t>Data and Artificial Intelligence Systems Section Lead</a:t>
            </a:r>
          </a:p>
          <a:p>
            <a:pPr marL="0" indent="0">
              <a:lnSpc>
                <a:spcPct val="100000"/>
              </a:lnSpc>
              <a:spcBef>
                <a:spcPts val="0"/>
              </a:spcBef>
              <a:spcAft>
                <a:spcPts val="0"/>
              </a:spcAft>
              <a:buNone/>
            </a:pPr>
            <a:r>
              <a:rPr lang="en-US" sz="2000"/>
              <a:t>Computer Science and Mathematics Division</a:t>
            </a:r>
          </a:p>
          <a:p>
            <a:pPr marL="0" indent="0">
              <a:lnSpc>
                <a:spcPct val="100000"/>
              </a:lnSpc>
              <a:spcBef>
                <a:spcPts val="0"/>
              </a:spcBef>
              <a:spcAft>
                <a:spcPts val="0"/>
              </a:spcAft>
              <a:buNone/>
            </a:pPr>
            <a:r>
              <a:rPr lang="en-US" sz="2000"/>
              <a:t>Oak Ridge National Laboratory</a:t>
            </a:r>
          </a:p>
          <a:p>
            <a:pPr marL="0" indent="0">
              <a:lnSpc>
                <a:spcPct val="100000"/>
              </a:lnSpc>
              <a:spcBef>
                <a:spcPts val="0"/>
              </a:spcBef>
              <a:spcAft>
                <a:spcPts val="0"/>
              </a:spcAft>
              <a:buNone/>
            </a:pPr>
            <a:r>
              <a:rPr lang="en-US" sz="2000"/>
              <a:t>865-574-0834</a:t>
            </a:r>
          </a:p>
          <a:p>
            <a:pPr marL="0" indent="0">
              <a:lnSpc>
                <a:spcPct val="100000"/>
              </a:lnSpc>
              <a:spcBef>
                <a:spcPts val="0"/>
              </a:spcBef>
              <a:spcAft>
                <a:spcPts val="0"/>
              </a:spcAft>
              <a:buNone/>
            </a:pPr>
            <a:r>
              <a:rPr lang="en-US" sz="2000" err="1"/>
              <a:t>potokte@ornl.gov</a:t>
            </a:r>
            <a:endParaRPr lang="en-US" sz="2000"/>
          </a:p>
          <a:p>
            <a:pPr marL="0" indent="0">
              <a:lnSpc>
                <a:spcPct val="100000"/>
              </a:lnSpc>
              <a:spcAft>
                <a:spcPts val="0"/>
              </a:spcAft>
              <a:buNone/>
            </a:pPr>
            <a:endParaRPr lang="en-US" sz="1600"/>
          </a:p>
          <a:p>
            <a:pPr marL="0" indent="0">
              <a:buNone/>
            </a:pPr>
            <a:endParaRPr lang="en-US" sz="1500"/>
          </a:p>
        </p:txBody>
      </p:sp>
    </p:spTree>
    <p:extLst>
      <p:ext uri="{BB962C8B-B14F-4D97-AF65-F5344CB8AC3E}">
        <p14:creationId xmlns:p14="http://schemas.microsoft.com/office/powerpoint/2010/main" val="1539562275"/>
      </p:ext>
    </p:extLst>
  </p:cSld>
  <p:clrMapOvr>
    <a:masterClrMapping/>
  </p:clrMapOvr>
</p:sld>
</file>

<file path=ppt/theme/theme1.xml><?xml version="1.0" encoding="utf-8"?>
<a:theme xmlns:a="http://schemas.openxmlformats.org/drawingml/2006/main" name="ORNL">
  <a:themeElements>
    <a:clrScheme name="ORNL theme colors 180717 final">
      <a:dk1>
        <a:sysClr val="windowText" lastClr="000000"/>
      </a:dk1>
      <a:lt1>
        <a:sysClr val="window" lastClr="FFFFFF"/>
      </a:lt1>
      <a:dk2>
        <a:srgbClr val="447E59"/>
      </a:dk2>
      <a:lt2>
        <a:srgbClr val="FFFFFF"/>
      </a:lt2>
      <a:accent1>
        <a:srgbClr val="3BA2AD"/>
      </a:accent1>
      <a:accent2>
        <a:srgbClr val="8FBB55"/>
      </a:accent2>
      <a:accent3>
        <a:srgbClr val="5785B7"/>
      </a:accent3>
      <a:accent4>
        <a:srgbClr val="E5A940"/>
      </a:accent4>
      <a:accent5>
        <a:srgbClr val="919785"/>
      </a:accent5>
      <a:accent6>
        <a:srgbClr val="CB4D3D"/>
      </a:accent6>
      <a:hlink>
        <a:srgbClr val="397D52"/>
      </a:hlink>
      <a:folHlink>
        <a:srgbClr val="00000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9050">
          <a:solidFill>
            <a:schemeClr val="accent1">
              <a:lumMod val="50000"/>
            </a:schemeClr>
          </a:solidFill>
          <a:miter lim="800000"/>
        </a:ln>
        <a:effectLst/>
        <a:scene3d>
          <a:camera prst="orthographicFront">
            <a:rot lat="0" lon="0" rev="0"/>
          </a:camera>
          <a:lightRig rig="threePt" dir="t">
            <a:rot lat="0" lon="0" rev="1200000"/>
          </a:lightRig>
        </a:scene3d>
        <a:sp3d/>
      </a:spPr>
      <a:bodyPr rot="0" spcFirstLastPara="0" vertOverflow="overflow" horzOverflow="overflow" vert="horz" wrap="square" lIns="182880" tIns="182880" rIns="182880" bIns="182880" numCol="1" spcCol="0" rtlCol="0" fromWordArt="0" anchor="ctr" anchorCtr="0" forceAA="0" compatLnSpc="1">
        <a:prstTxWarp prst="textNoShape">
          <a:avLst/>
        </a:prstTxWarp>
        <a:noAutofit/>
      </a:bodyPr>
      <a:lstStyle>
        <a:defPPr algn="l">
          <a:lnSpc>
            <a:spcPct val="90000"/>
          </a:lnSpc>
          <a:defRPr dirty="0" smtClean="0">
            <a:solidFill>
              <a:schemeClr val="tx1"/>
            </a:solidFill>
          </a:defRPr>
        </a:defPPr>
      </a:lstStyle>
      <a:style>
        <a:lnRef idx="0">
          <a:schemeClr val="accent1"/>
        </a:lnRef>
        <a:fillRef idx="3">
          <a:schemeClr val="accent1"/>
        </a:fillRef>
        <a:effectRef idx="3">
          <a:schemeClr val="accent1"/>
        </a:effectRef>
        <a:fontRef idx="minor">
          <a:schemeClr val="lt1"/>
        </a:fontRef>
      </a:style>
    </a:spDef>
    <a:lnDef>
      <a:spPr>
        <a:ln w="28575">
          <a:solidFill>
            <a:schemeClr val="bg1">
              <a:lumMod val="50000"/>
            </a:schemeClr>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defRPr dirty="0" smtClean="0">
            <a:latin typeface="+mn-lt"/>
          </a:defRPr>
        </a:defPPr>
      </a:lstStyle>
    </a:txDef>
  </a:objectDefaults>
  <a:extraClrSchemeLst/>
  <a:extLst>
    <a:ext uri="{05A4C25C-085E-4340-85A3-A5531E510DB2}">
      <thm15:themeFamily xmlns:thm15="http://schemas.microsoft.com/office/thememl/2012/main" name="ORNL-template-16x9-180808" id="{CE50CC75-03C6-254C-A45F-D58442602ECA}" vid="{C2F2C0C6-6240-7C48-AFC0-FCBD5F4CEE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ORNL-template-16x9-180808</Template>
  <TotalTime>23076</TotalTime>
  <Words>4041</Words>
  <Application>Microsoft Macintosh PowerPoint</Application>
  <PresentationFormat>Widescreen</PresentationFormat>
  <Paragraphs>377</Paragraphs>
  <Slides>19</Slides>
  <Notes>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19</vt:i4>
      </vt:variant>
    </vt:vector>
  </HeadingPairs>
  <TitlesOfParts>
    <vt:vector size="33" baseType="lpstr">
      <vt:lpstr>-webkit-standard</vt:lpstr>
      <vt:lpstr>Abadi MT Condensed Light</vt:lpstr>
      <vt:lpstr>Arial</vt:lpstr>
      <vt:lpstr>Arial Black</vt:lpstr>
      <vt:lpstr>Calibri</vt:lpstr>
      <vt:lpstr>Century Gothic</vt:lpstr>
      <vt:lpstr>Courier New</vt:lpstr>
      <vt:lpstr>Helvetica</vt:lpstr>
      <vt:lpstr>Merriweather Sans</vt:lpstr>
      <vt:lpstr>Roboto</vt:lpstr>
      <vt:lpstr>Source Sans Pro</vt:lpstr>
      <vt:lpstr>Times</vt:lpstr>
      <vt:lpstr>Times New Roman</vt:lpstr>
      <vt:lpstr>ORNL</vt:lpstr>
      <vt:lpstr>Large-scale HPC Modelling Simulation Perspectives on Neuromorphic computing</vt:lpstr>
      <vt:lpstr>About me</vt:lpstr>
      <vt:lpstr>AI/ML Background</vt:lpstr>
      <vt:lpstr>Thinking machines and language </vt:lpstr>
      <vt:lpstr>Build a brain - Evolution of the Perceptron</vt:lpstr>
      <vt:lpstr>AI Trends</vt:lpstr>
      <vt:lpstr>LLM – Encode language model using neural networks</vt:lpstr>
      <vt:lpstr>Human models of language</vt:lpstr>
      <vt:lpstr>How to represent concepts as human’s do</vt:lpstr>
      <vt:lpstr>Artificial Intelligence and Knowledge Graphs to Accelerate Energy Efficient Computing (KNIGHT)</vt:lpstr>
      <vt:lpstr>From paper to code using LLM</vt:lpstr>
      <vt:lpstr>PowerPoint Presentation</vt:lpstr>
      <vt:lpstr>Knowledge Graph from 900K PubMed Covid abstracts</vt:lpstr>
      <vt:lpstr>The model and results</vt:lpstr>
      <vt:lpstr>ENGAGE: (E)nergy-efficient (N)ovel Al(g)orithms and (A)rchitectures for (G)raph L(e)arning</vt:lpstr>
      <vt:lpstr>SuperNeuro: An Accelerated Neuromorphic Computing Simulator </vt:lpstr>
      <vt:lpstr>DOE AI for Science ENGAGE</vt:lpstr>
      <vt:lpstr>AI and the future</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Scalable Knowledge Graph Analytics</dc:title>
  <dc:creator>Herrmannova, Dasha</dc:creator>
  <cp:lastModifiedBy>Potok, Thomas</cp:lastModifiedBy>
  <cp:revision>7</cp:revision>
  <dcterms:created xsi:type="dcterms:W3CDTF">2020-05-05T15:27:18Z</dcterms:created>
  <dcterms:modified xsi:type="dcterms:W3CDTF">2025-07-16T15:17:04Z</dcterms:modified>
</cp:coreProperties>
</file>